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69" r:id="rId4"/>
    <p:sldId id="304" r:id="rId5"/>
    <p:sldId id="270" r:id="rId6"/>
    <p:sldId id="373" r:id="rId7"/>
    <p:sldId id="380" r:id="rId8"/>
    <p:sldId id="376" r:id="rId9"/>
    <p:sldId id="374" r:id="rId10"/>
    <p:sldId id="375" r:id="rId11"/>
    <p:sldId id="382" r:id="rId12"/>
    <p:sldId id="305" r:id="rId13"/>
    <p:sldId id="372" r:id="rId14"/>
    <p:sldId id="306" r:id="rId15"/>
    <p:sldId id="358" r:id="rId16"/>
    <p:sldId id="341" r:id="rId17"/>
    <p:sldId id="362" r:id="rId18"/>
    <p:sldId id="364" r:id="rId19"/>
    <p:sldId id="378" r:id="rId20"/>
    <p:sldId id="310" r:id="rId21"/>
    <p:sldId id="343" r:id="rId22"/>
    <p:sldId id="311" r:id="rId23"/>
    <p:sldId id="355" r:id="rId24"/>
    <p:sldId id="312" r:id="rId25"/>
    <p:sldId id="356" r:id="rId26"/>
    <p:sldId id="359" r:id="rId27"/>
    <p:sldId id="344" r:id="rId28"/>
    <p:sldId id="345" r:id="rId29"/>
    <p:sldId id="346" r:id="rId30"/>
    <p:sldId id="368" r:id="rId31"/>
    <p:sldId id="370" r:id="rId32"/>
    <p:sldId id="366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Estilo oscuro 1 - Énfasi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62" autoAdjust="0"/>
    <p:restoredTop sz="85100" autoAdjust="0"/>
  </p:normalViewPr>
  <p:slideViewPr>
    <p:cSldViewPr snapToGrid="0">
      <p:cViewPr varScale="1">
        <p:scale>
          <a:sx n="70" d="100"/>
          <a:sy n="70" d="100"/>
        </p:scale>
        <p:origin x="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887ECB-69DF-4878-8915-76A45F8001E2}" type="datetimeFigureOut">
              <a:rPr lang="es-VE" smtClean="0"/>
              <a:t>30/6/2019</a:t>
            </a:fld>
            <a:endParaRPr lang="es-V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V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AF9A0-966F-4C00-8D32-6F46E34C1E0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377911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088316" y="-1015663"/>
            <a:ext cx="953844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VE" dirty="0" smtClean="0"/>
          </a:p>
          <a:p>
            <a:pPr algn="ctr"/>
            <a:endParaRPr lang="es-VE" dirty="0"/>
          </a:p>
          <a:p>
            <a:pPr algn="ctr"/>
            <a:endParaRPr lang="es-VE" dirty="0" smtClean="0"/>
          </a:p>
          <a:p>
            <a:pPr algn="ctr"/>
            <a:endParaRPr lang="es-VE" dirty="0"/>
          </a:p>
          <a:p>
            <a:pPr algn="ctr"/>
            <a:r>
              <a:rPr lang="es-VE" sz="2000" b="1" dirty="0">
                <a:solidFill>
                  <a:schemeClr val="bg1"/>
                </a:solidFill>
              </a:rPr>
              <a:t>UNIDAD EDUCATIVA “MARIANO PICON SALAS</a:t>
            </a:r>
          </a:p>
          <a:p>
            <a:pPr algn="ctr"/>
            <a:endParaRPr lang="es-VE" sz="2000" b="1" dirty="0">
              <a:solidFill>
                <a:schemeClr val="bg1"/>
              </a:solidFill>
            </a:endParaRPr>
          </a:p>
          <a:p>
            <a:pPr algn="ctr"/>
            <a:endParaRPr lang="es-VE" sz="2000" b="1" dirty="0">
              <a:solidFill>
                <a:schemeClr val="bg1"/>
              </a:solidFill>
            </a:endParaRPr>
          </a:p>
          <a:p>
            <a:endParaRPr lang="es-VE" dirty="0"/>
          </a:p>
        </p:txBody>
      </p:sp>
      <p:sp>
        <p:nvSpPr>
          <p:cNvPr id="6" name="CuadroTexto 5"/>
          <p:cNvSpPr txBox="1"/>
          <p:nvPr/>
        </p:nvSpPr>
        <p:spPr>
          <a:xfrm>
            <a:off x="8964706" y="4314744"/>
            <a:ext cx="220531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VE" dirty="0" smtClean="0"/>
          </a:p>
          <a:p>
            <a:endParaRPr lang="es-VE" dirty="0"/>
          </a:p>
          <a:p>
            <a:endParaRPr lang="es-VE" dirty="0" smtClean="0"/>
          </a:p>
          <a:p>
            <a:endParaRPr lang="es-VE" dirty="0"/>
          </a:p>
          <a:p>
            <a:endParaRPr lang="es-VE" dirty="0" smtClean="0"/>
          </a:p>
          <a:p>
            <a:endParaRPr lang="es-VE" dirty="0"/>
          </a:p>
          <a:p>
            <a:endParaRPr lang="es-VE" dirty="0" smtClean="0"/>
          </a:p>
          <a:p>
            <a:endParaRPr lang="es-VE" dirty="0"/>
          </a:p>
          <a:p>
            <a:endParaRPr lang="es-VE" dirty="0" smtClean="0"/>
          </a:p>
          <a:p>
            <a:endParaRPr lang="es-VE" dirty="0"/>
          </a:p>
          <a:p>
            <a:endParaRPr lang="es-VE" dirty="0" smtClean="0"/>
          </a:p>
          <a:p>
            <a:endParaRPr lang="es-VE" dirty="0"/>
          </a:p>
          <a:p>
            <a:endParaRPr lang="es-VE" dirty="0"/>
          </a:p>
        </p:txBody>
      </p:sp>
      <p:sp>
        <p:nvSpPr>
          <p:cNvPr id="7" name="CuadroTexto 6"/>
          <p:cNvSpPr txBox="1"/>
          <p:nvPr/>
        </p:nvSpPr>
        <p:spPr>
          <a:xfrm>
            <a:off x="4576924" y="4695579"/>
            <a:ext cx="34962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b="1" dirty="0">
                <a:solidFill>
                  <a:schemeClr val="bg1"/>
                </a:solidFill>
              </a:rPr>
              <a:t>MSC. JESUS SUNIAGA</a:t>
            </a:r>
          </a:p>
          <a:p>
            <a:pPr algn="ctr"/>
            <a:endParaRPr lang="es-VE" b="1" dirty="0">
              <a:solidFill>
                <a:schemeClr val="bg1"/>
              </a:solidFill>
            </a:endParaRPr>
          </a:p>
          <a:p>
            <a:pPr algn="ctr"/>
            <a:r>
              <a:rPr lang="es-VE" b="1" dirty="0">
                <a:solidFill>
                  <a:schemeClr val="bg1"/>
                </a:solidFill>
              </a:rPr>
              <a:t>Los Robles, Junio 2019</a:t>
            </a:r>
          </a:p>
          <a:p>
            <a:pPr algn="ctr"/>
            <a:r>
              <a:rPr lang="es-VE" dirty="0" smtClean="0"/>
              <a:t>.</a:t>
            </a:r>
            <a:endParaRPr lang="es-VE" dirty="0"/>
          </a:p>
        </p:txBody>
      </p:sp>
      <p:sp>
        <p:nvSpPr>
          <p:cNvPr id="8" name="CuadroTexto 7"/>
          <p:cNvSpPr txBox="1"/>
          <p:nvPr/>
        </p:nvSpPr>
        <p:spPr>
          <a:xfrm>
            <a:off x="2818590" y="2547844"/>
            <a:ext cx="662653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4000" b="1" dirty="0">
                <a:solidFill>
                  <a:schemeClr val="bg1"/>
                </a:solidFill>
              </a:rPr>
              <a:t>REGRESION LINEAL SIMPLE</a:t>
            </a:r>
          </a:p>
          <a:p>
            <a:pPr algn="ctr"/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57882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>
        <p14:vortex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2023352" y="3517723"/>
            <a:ext cx="8171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4000" dirty="0">
                <a:solidFill>
                  <a:schemeClr val="bg1"/>
                </a:solidFill>
              </a:rPr>
              <a:t>¿</a:t>
            </a:r>
            <a:r>
              <a:rPr lang="es-VE" sz="2000" dirty="0">
                <a:solidFill>
                  <a:schemeClr val="bg1"/>
                </a:solidFill>
              </a:rPr>
              <a:t> </a:t>
            </a:r>
            <a:r>
              <a:rPr lang="es-VE" sz="4000" b="1" dirty="0" smtClean="0">
                <a:solidFill>
                  <a:schemeClr val="bg1"/>
                </a:solidFill>
              </a:rPr>
              <a:t>QUE </a:t>
            </a:r>
            <a:r>
              <a:rPr lang="es-VE" sz="4000" b="1" dirty="0">
                <a:solidFill>
                  <a:schemeClr val="bg1"/>
                </a:solidFill>
              </a:rPr>
              <a:t>ES </a:t>
            </a:r>
            <a:r>
              <a:rPr lang="es-VE" sz="4000" b="1" dirty="0" smtClean="0">
                <a:solidFill>
                  <a:schemeClr val="bg1"/>
                </a:solidFill>
              </a:rPr>
              <a:t>LA REGRESION</a:t>
            </a:r>
            <a:endParaRPr lang="es-VE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803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4212" y="160020"/>
            <a:ext cx="10610560" cy="6421084"/>
          </a:xfrm>
        </p:spPr>
        <p:txBody>
          <a:bodyPr>
            <a:normAutofit fontScale="85000" lnSpcReduction="20000"/>
          </a:bodyPr>
          <a:lstStyle/>
          <a:p>
            <a:endParaRPr lang="es-VE" sz="2800" dirty="0" smtClean="0"/>
          </a:p>
          <a:p>
            <a:r>
              <a:rPr lang="es-VE" sz="2800" b="1" dirty="0" smtClean="0">
                <a:solidFill>
                  <a:schemeClr val="bg1"/>
                </a:solidFill>
              </a:rPr>
              <a:t>La </a:t>
            </a:r>
            <a:r>
              <a:rPr lang="es-VE" sz="2800" b="1" dirty="0">
                <a:solidFill>
                  <a:schemeClr val="bg1"/>
                </a:solidFill>
              </a:rPr>
              <a:t>regresión es un </a:t>
            </a:r>
            <a:r>
              <a:rPr lang="es-VE" sz="2800" b="1" dirty="0" smtClean="0">
                <a:solidFill>
                  <a:schemeClr val="bg1"/>
                </a:solidFill>
              </a:rPr>
              <a:t>método estadístico </a:t>
            </a:r>
            <a:r>
              <a:rPr lang="es-VE" sz="2800" b="1" dirty="0">
                <a:solidFill>
                  <a:schemeClr val="bg1"/>
                </a:solidFill>
              </a:rPr>
              <a:t>para estimar las relaciones entre </a:t>
            </a:r>
            <a:r>
              <a:rPr lang="es-VE" sz="2800" b="1" dirty="0" smtClean="0">
                <a:solidFill>
                  <a:schemeClr val="bg1"/>
                </a:solidFill>
              </a:rPr>
              <a:t>variables. </a:t>
            </a:r>
            <a:r>
              <a:rPr lang="es-VE" sz="2800" b="1" dirty="0" smtClean="0">
                <a:solidFill>
                  <a:schemeClr val="bg1"/>
                </a:solidFill>
              </a:rPr>
              <a:t>(ejemplos)</a:t>
            </a:r>
            <a:endParaRPr lang="es-VE" sz="2800" b="1" dirty="0" smtClean="0">
              <a:solidFill>
                <a:schemeClr val="bg1"/>
              </a:solidFill>
            </a:endParaRPr>
          </a:p>
          <a:p>
            <a:endParaRPr lang="es-VE" sz="2800" b="1" dirty="0" smtClean="0">
              <a:solidFill>
                <a:schemeClr val="bg1"/>
              </a:solidFill>
            </a:endParaRPr>
          </a:p>
          <a:p>
            <a:r>
              <a:rPr lang="es-VE" sz="2800" b="1" dirty="0" smtClean="0">
                <a:solidFill>
                  <a:schemeClr val="bg1"/>
                </a:solidFill>
              </a:rPr>
              <a:t>En el análisis  de regresión hay 2 tipos de variables: variables independientes que se denotan generalmente por x y las variables dependientes que se denotan por y.</a:t>
            </a:r>
          </a:p>
          <a:p>
            <a:endParaRPr lang="es-VE" sz="2800" b="1" dirty="0" smtClean="0">
              <a:solidFill>
                <a:schemeClr val="bg1"/>
              </a:solidFill>
            </a:endParaRPr>
          </a:p>
          <a:p>
            <a:r>
              <a:rPr lang="es-VE" sz="2800" b="1" dirty="0" smtClean="0">
                <a:solidFill>
                  <a:schemeClr val="bg1"/>
                </a:solidFill>
              </a:rPr>
              <a:t>Las variables independientes se les llaman también </a:t>
            </a:r>
            <a:r>
              <a:rPr lang="es-VE" sz="2800" b="1" dirty="0" err="1" smtClean="0">
                <a:solidFill>
                  <a:schemeClr val="bg1"/>
                </a:solidFill>
              </a:rPr>
              <a:t>predictoras</a:t>
            </a:r>
            <a:r>
              <a:rPr lang="es-VE" sz="2800" b="1" dirty="0" smtClean="0">
                <a:solidFill>
                  <a:schemeClr val="bg1"/>
                </a:solidFill>
              </a:rPr>
              <a:t> </a:t>
            </a:r>
            <a:r>
              <a:rPr lang="es-VE" sz="2800" b="1" dirty="0" err="1" smtClean="0">
                <a:solidFill>
                  <a:schemeClr val="bg1"/>
                </a:solidFill>
              </a:rPr>
              <a:t>regresoras</a:t>
            </a:r>
            <a:r>
              <a:rPr lang="es-VE" sz="2800" b="1" dirty="0" smtClean="0">
                <a:solidFill>
                  <a:schemeClr val="bg1"/>
                </a:solidFill>
              </a:rPr>
              <a:t> o explicativas y las dependientes variables respuestas o criterio</a:t>
            </a:r>
          </a:p>
          <a:p>
            <a:endParaRPr lang="es-VE" sz="2800" b="1" dirty="0" smtClean="0">
              <a:solidFill>
                <a:schemeClr val="bg1"/>
              </a:solidFill>
            </a:endParaRPr>
          </a:p>
          <a:p>
            <a:r>
              <a:rPr lang="es-VE" sz="2800" b="1" dirty="0" smtClean="0">
                <a:solidFill>
                  <a:schemeClr val="bg1"/>
                </a:solidFill>
              </a:rPr>
              <a:t>EL objetivo fundamental del análisis de regresión  es producir una formula matemática que permita calcular y  </a:t>
            </a:r>
            <a:r>
              <a:rPr lang="es-VE" sz="2800" b="1" dirty="0">
                <a:solidFill>
                  <a:schemeClr val="bg1"/>
                </a:solidFill>
              </a:rPr>
              <a:t>en </a:t>
            </a:r>
            <a:r>
              <a:rPr lang="es-VE" sz="2800" b="1" dirty="0" smtClean="0">
                <a:solidFill>
                  <a:schemeClr val="bg1"/>
                </a:solidFill>
              </a:rPr>
              <a:t>función de  x. Esta formula puede usarse para predecir el valor de y en  base a nuevos valores de las variables </a:t>
            </a:r>
            <a:r>
              <a:rPr lang="es-VE" sz="2800" b="1" dirty="0" err="1" smtClean="0">
                <a:solidFill>
                  <a:schemeClr val="bg1"/>
                </a:solidFill>
              </a:rPr>
              <a:t>predictora</a:t>
            </a:r>
            <a:r>
              <a:rPr lang="es-VE" sz="2800" b="1" dirty="0" smtClean="0">
                <a:solidFill>
                  <a:schemeClr val="bg1"/>
                </a:solidFill>
              </a:rPr>
              <a:t> (x</a:t>
            </a:r>
            <a:r>
              <a:rPr lang="es-VE" sz="2800" b="1" dirty="0" smtClean="0">
                <a:solidFill>
                  <a:schemeClr val="bg1"/>
                </a:solidFill>
              </a:rPr>
              <a:t>). </a:t>
            </a:r>
            <a:r>
              <a:rPr lang="es-VE" sz="2800" b="1" dirty="0" smtClean="0">
                <a:solidFill>
                  <a:schemeClr val="bg1"/>
                </a:solidFill>
              </a:rPr>
              <a:t>Otro objetivo es cuantificar esa </a:t>
            </a:r>
            <a:r>
              <a:rPr lang="es-VE" sz="2800" b="1" dirty="0" err="1" smtClean="0">
                <a:solidFill>
                  <a:schemeClr val="bg1"/>
                </a:solidFill>
              </a:rPr>
              <a:t>relacion</a:t>
            </a:r>
            <a:endParaRPr lang="es-VE" sz="2800" b="1" dirty="0">
              <a:solidFill>
                <a:schemeClr val="bg1"/>
              </a:solidFill>
            </a:endParaRPr>
          </a:p>
          <a:p>
            <a:endParaRPr lang="es-VE" sz="2800" dirty="0">
              <a:solidFill>
                <a:schemeClr val="tx1"/>
              </a:solidFill>
            </a:endParaRPr>
          </a:p>
          <a:p>
            <a:endParaRPr lang="es-VE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999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28601"/>
          </a:xfrm>
        </p:spPr>
        <p:txBody>
          <a:bodyPr>
            <a:normAutofit fontScale="90000"/>
          </a:bodyPr>
          <a:lstStyle/>
          <a:p>
            <a:r>
              <a:rPr lang="es-VE" sz="3200" b="1" dirty="0">
                <a:solidFill>
                  <a:schemeClr val="bg1"/>
                </a:solidFill>
              </a:rPr>
              <a:t>DIFERENTES TIPOS DE REGRESION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2" y="1676400"/>
            <a:ext cx="9272588" cy="4815839"/>
          </a:xfrm>
        </p:spPr>
        <p:txBody>
          <a:bodyPr>
            <a:normAutofit/>
          </a:bodyPr>
          <a:lstStyle/>
          <a:p>
            <a:endParaRPr lang="es-VE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763386"/>
              </p:ext>
            </p:extLst>
          </p:nvPr>
        </p:nvGraphicFramePr>
        <p:xfrm>
          <a:off x="684212" y="1036320"/>
          <a:ext cx="9435148" cy="516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1505"/>
                <a:gridCol w="4403643"/>
              </a:tblGrid>
              <a:tr h="325120">
                <a:tc>
                  <a:txBody>
                    <a:bodyPr/>
                    <a:lstStyle/>
                    <a:p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VE"/>
                    </a:p>
                  </a:txBody>
                  <a:tcPr/>
                </a:tc>
              </a:tr>
              <a:tr h="4795520">
                <a:tc>
                  <a:txBody>
                    <a:bodyPr/>
                    <a:lstStyle/>
                    <a:p>
                      <a:pPr marL="457200" indent="-457200">
                        <a:buAutoNum type="arabicPeriod"/>
                      </a:pPr>
                      <a:r>
                        <a:rPr lang="es-VE" sz="2800" b="1" dirty="0" smtClean="0">
                          <a:solidFill>
                            <a:schemeClr val="bg1"/>
                          </a:solidFill>
                        </a:rPr>
                        <a:t>Lineal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s-VE" sz="2800" b="1" dirty="0" smtClean="0">
                          <a:solidFill>
                            <a:schemeClr val="bg1"/>
                          </a:solidFill>
                        </a:rPr>
                        <a:t>Cuadrática</a:t>
                      </a:r>
                      <a:endParaRPr lang="es-VE" sz="28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457200" indent="-457200">
                        <a:buAutoNum type="arabicPeriod"/>
                      </a:pPr>
                      <a:r>
                        <a:rPr lang="es-VE" sz="2800" b="1" dirty="0" smtClean="0">
                          <a:solidFill>
                            <a:schemeClr val="bg1"/>
                          </a:solidFill>
                        </a:rPr>
                        <a:t>Cubica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s-VE" sz="2800" b="1" dirty="0" smtClean="0">
                          <a:solidFill>
                            <a:schemeClr val="bg1"/>
                          </a:solidFill>
                        </a:rPr>
                        <a:t>Exponencial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s-VE" sz="2800" b="1" dirty="0" smtClean="0">
                          <a:solidFill>
                            <a:schemeClr val="bg1"/>
                          </a:solidFill>
                        </a:rPr>
                        <a:t>Potencial</a:t>
                      </a:r>
                    </a:p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s-VE" sz="2800" b="1" dirty="0" smtClean="0">
                          <a:solidFill>
                            <a:schemeClr val="bg1"/>
                          </a:solidFill>
                        </a:rPr>
                        <a:t>Múltiple</a:t>
                      </a:r>
                    </a:p>
                    <a:p>
                      <a:pPr marL="0" indent="0">
                        <a:buNone/>
                      </a:pPr>
                      <a:endParaRPr lang="es-VE" sz="28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V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514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638492" y="228600"/>
            <a:ext cx="8534400" cy="2057400"/>
          </a:xfrm>
        </p:spPr>
        <p:txBody>
          <a:bodyPr>
            <a:normAutofit fontScale="85000" lnSpcReduction="20000"/>
          </a:bodyPr>
          <a:lstStyle/>
          <a:p>
            <a:r>
              <a:rPr lang="es-VE" sz="3200" b="1" dirty="0" smtClean="0">
                <a:solidFill>
                  <a:schemeClr val="bg1"/>
                </a:solidFill>
              </a:rPr>
              <a:t>EL Modelo </a:t>
            </a:r>
            <a:r>
              <a:rPr lang="es-VE" sz="3200" b="1" dirty="0">
                <a:solidFill>
                  <a:schemeClr val="bg1"/>
                </a:solidFill>
              </a:rPr>
              <a:t>Lineal y=</a:t>
            </a:r>
            <a:r>
              <a:rPr lang="es-VE" sz="3200" b="1" dirty="0" err="1">
                <a:solidFill>
                  <a:schemeClr val="bg1"/>
                </a:solidFill>
              </a:rPr>
              <a:t>a+bx+e</a:t>
            </a:r>
            <a:endParaRPr lang="es-VE" sz="3200" b="1" dirty="0" smtClean="0">
              <a:solidFill>
                <a:schemeClr val="bg1"/>
              </a:solidFill>
            </a:endParaRPr>
          </a:p>
          <a:p>
            <a:r>
              <a:rPr lang="es-VE" sz="2400" b="1" dirty="0" smtClean="0">
                <a:solidFill>
                  <a:schemeClr val="bg1"/>
                </a:solidFill>
              </a:rPr>
              <a:t>Ejemplo: y: PRECIO DEL DÓLAR -VENEZUELA x: AÑO</a:t>
            </a:r>
          </a:p>
          <a:p>
            <a:r>
              <a:rPr lang="es-VE" sz="2400" b="1" dirty="0" smtClean="0">
                <a:solidFill>
                  <a:schemeClr val="bg1"/>
                </a:solidFill>
              </a:rPr>
              <a:t>DATOS: x=(1,2,3,4,5,6)</a:t>
            </a:r>
          </a:p>
          <a:p>
            <a:r>
              <a:rPr lang="es-VE" sz="2400" b="1" dirty="0">
                <a:solidFill>
                  <a:schemeClr val="bg1"/>
                </a:solidFill>
              </a:rPr>
              <a:t> </a:t>
            </a:r>
            <a:r>
              <a:rPr lang="es-VE" sz="2400" b="1" dirty="0" smtClean="0">
                <a:solidFill>
                  <a:schemeClr val="bg1"/>
                </a:solidFill>
              </a:rPr>
              <a:t>            y=(</a:t>
            </a:r>
            <a:r>
              <a:rPr lang="es-VE" sz="2400" b="1" dirty="0">
                <a:solidFill>
                  <a:schemeClr val="bg1"/>
                </a:solidFill>
              </a:rPr>
              <a:t>2151,3120,3571,4629,5918,6900) </a:t>
            </a:r>
            <a:endParaRPr lang="es-VE" sz="2400" b="1" dirty="0" smtClean="0">
              <a:solidFill>
                <a:schemeClr val="bg1"/>
              </a:solidFill>
            </a:endParaRPr>
          </a:p>
          <a:p>
            <a:r>
              <a:rPr lang="es-VE" sz="2400" b="1" dirty="0" smtClean="0">
                <a:solidFill>
                  <a:schemeClr val="bg1"/>
                </a:solidFill>
              </a:rPr>
              <a:t>x=1 representa enero 2019,  y (precio del dólar en el mes )</a:t>
            </a:r>
            <a:endParaRPr lang="es-VE" sz="2400" b="1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012162" y="4224270"/>
            <a:ext cx="105303" cy="5611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472" y="2286000"/>
            <a:ext cx="820844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615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14" y="1700428"/>
            <a:ext cx="5828571" cy="34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67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1"/>
            <a:ext cx="8001000" cy="1600200"/>
          </a:xfrm>
        </p:spPr>
        <p:txBody>
          <a:bodyPr>
            <a:noAutofit/>
          </a:bodyPr>
          <a:lstStyle/>
          <a:p>
            <a:r>
              <a:rPr lang="es-VE" sz="2400" b="1" dirty="0" smtClean="0">
                <a:solidFill>
                  <a:schemeClr val="bg1"/>
                </a:solidFill>
              </a:rPr>
              <a:t>Ejemplo2: Modelo cuadrático como regresión </a:t>
            </a:r>
            <a:r>
              <a:rPr lang="es-VE" sz="2400" b="1" dirty="0" err="1" smtClean="0">
                <a:solidFill>
                  <a:schemeClr val="bg1"/>
                </a:solidFill>
              </a:rPr>
              <a:t>multiple</a:t>
            </a:r>
            <a:r>
              <a:rPr lang="es-VE" sz="2400" b="1" dirty="0" smtClean="0">
                <a:solidFill>
                  <a:schemeClr val="bg1"/>
                </a:solidFill>
              </a:rPr>
              <a:t>  y=a0+a1x+a2x^2+e</a:t>
            </a:r>
            <a:br>
              <a:rPr lang="es-VE" sz="2400" b="1" dirty="0" smtClean="0">
                <a:solidFill>
                  <a:schemeClr val="bg1"/>
                </a:solidFill>
              </a:rPr>
            </a:br>
            <a:endParaRPr lang="es-VE" sz="2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400" y="1600201"/>
            <a:ext cx="10708639" cy="52578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45719" cy="773853"/>
          </a:xfrm>
        </p:spPr>
        <p:txBody>
          <a:bodyPr/>
          <a:lstStyle/>
          <a:p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737048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14" y="1700428"/>
            <a:ext cx="5828571" cy="34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464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14" y="1700428"/>
            <a:ext cx="5828571" cy="34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11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14" y="1700428"/>
            <a:ext cx="5828571" cy="34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120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14" y="1700428"/>
            <a:ext cx="5828571" cy="34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00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431800"/>
            <a:ext cx="10186988" cy="863600"/>
          </a:xfrm>
        </p:spPr>
        <p:txBody>
          <a:bodyPr>
            <a:normAutofit/>
          </a:bodyPr>
          <a:lstStyle/>
          <a:p>
            <a:r>
              <a:rPr lang="es-VE" sz="3600" b="1" dirty="0" smtClean="0">
                <a:solidFill>
                  <a:schemeClr val="bg1"/>
                </a:solidFill>
              </a:rPr>
              <a:t>DETALLES DE LA REGRESION LINEAL SIMPLE</a:t>
            </a:r>
            <a:endParaRPr lang="es-VE" sz="36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58532" y="1920241"/>
            <a:ext cx="6400800" cy="3754120"/>
          </a:xfrm>
        </p:spPr>
        <p:txBody>
          <a:bodyPr>
            <a:normAutofit fontScale="92500" lnSpcReduction="10000"/>
          </a:bodyPr>
          <a:lstStyle/>
          <a:p>
            <a:r>
              <a:rPr lang="es-VE" sz="3200" b="1" dirty="0" smtClean="0">
                <a:solidFill>
                  <a:schemeClr val="bg1"/>
                </a:solidFill>
              </a:rPr>
              <a:t>1. DIAGRAMA DE DISPERSION</a:t>
            </a:r>
          </a:p>
          <a:p>
            <a:r>
              <a:rPr lang="es-VE" sz="3200" b="1" dirty="0" smtClean="0">
                <a:solidFill>
                  <a:schemeClr val="bg1"/>
                </a:solidFill>
              </a:rPr>
              <a:t>2. Calculo de los parámetros del modelo, a y b. Significado</a:t>
            </a:r>
          </a:p>
          <a:p>
            <a:r>
              <a:rPr lang="es-VE" sz="3200" b="1" dirty="0" smtClean="0">
                <a:solidFill>
                  <a:schemeClr val="bg1"/>
                </a:solidFill>
              </a:rPr>
              <a:t>3. El coeficiente de correlación</a:t>
            </a:r>
          </a:p>
          <a:p>
            <a:r>
              <a:rPr lang="es-VE" sz="3200" b="1" dirty="0" smtClean="0">
                <a:solidFill>
                  <a:schemeClr val="bg1"/>
                </a:solidFill>
              </a:rPr>
              <a:t>4. El coeficiente de determinación</a:t>
            </a:r>
          </a:p>
          <a:p>
            <a:r>
              <a:rPr lang="es-VE" sz="3200" b="1" dirty="0" smtClean="0">
                <a:solidFill>
                  <a:schemeClr val="bg1"/>
                </a:solidFill>
              </a:rPr>
              <a:t>5. Evaluación del modelo</a:t>
            </a:r>
            <a:endParaRPr lang="es-VE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467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4987"/>
            <a:ext cx="12192000" cy="720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95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4212" y="-203199"/>
            <a:ext cx="8534400" cy="1524000"/>
          </a:xfrm>
        </p:spPr>
        <p:txBody>
          <a:bodyPr>
            <a:normAutofit/>
          </a:bodyPr>
          <a:lstStyle/>
          <a:p>
            <a:r>
              <a:rPr lang="es-VE" sz="2400" b="1" dirty="0" smtClean="0">
                <a:solidFill>
                  <a:schemeClr val="bg1"/>
                </a:solidFill>
              </a:rPr>
              <a:t>CALCULO DE LOS PARAMETROS DEL MODELO y=</a:t>
            </a:r>
            <a:r>
              <a:rPr lang="es-VE" sz="2400" b="1" dirty="0" err="1" smtClean="0">
                <a:solidFill>
                  <a:schemeClr val="bg1"/>
                </a:solidFill>
              </a:rPr>
              <a:t>a+bx</a:t>
            </a:r>
            <a:r>
              <a:rPr lang="es-VE" sz="2400" b="1" dirty="0" smtClean="0">
                <a:solidFill>
                  <a:schemeClr val="bg1"/>
                </a:solidFill>
              </a:rPr>
              <a:t/>
            </a:r>
            <a:br>
              <a:rPr lang="es-VE" sz="2400" b="1" dirty="0" smtClean="0">
                <a:solidFill>
                  <a:schemeClr val="bg1"/>
                </a:solidFill>
              </a:rPr>
            </a:br>
            <a:endParaRPr lang="es-VE" sz="2400" b="1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4212" y="685801"/>
            <a:ext cx="8534400" cy="660399"/>
          </a:xfrm>
        </p:spPr>
        <p:txBody>
          <a:bodyPr/>
          <a:lstStyle/>
          <a:p>
            <a:r>
              <a:rPr lang="es-VE" dirty="0" smtClean="0"/>
              <a:t>Y=</a:t>
            </a:r>
            <a:r>
              <a:rPr lang="es-VE" dirty="0" err="1" smtClean="0"/>
              <a:t>a+bx+e</a:t>
            </a:r>
            <a:endParaRPr lang="es-VE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7401" y="4292600"/>
            <a:ext cx="3657600" cy="15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ángulo 4"/>
          <p:cNvSpPr/>
          <p:nvPr/>
        </p:nvSpPr>
        <p:spPr>
          <a:xfrm flipH="1" flipV="1">
            <a:off x="0" y="7238999"/>
            <a:ext cx="22860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VE" dirty="0"/>
              <a:t>CALCULO </a:t>
            </a:r>
            <a:r>
              <a:rPr lang="es-VE" dirty="0" smtClean="0"/>
              <a:t>DE</a:t>
            </a:r>
            <a:endParaRPr lang="es-VE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133453"/>
              </p:ext>
            </p:extLst>
          </p:nvPr>
        </p:nvGraphicFramePr>
        <p:xfrm>
          <a:off x="684212" y="755227"/>
          <a:ext cx="472599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3073"/>
                <a:gridCol w="797323"/>
                <a:gridCol w="945198"/>
                <a:gridCol w="1090831"/>
                <a:gridCol w="799565"/>
              </a:tblGrid>
              <a:tr h="352939">
                <a:tc>
                  <a:txBody>
                    <a:bodyPr/>
                    <a:lstStyle/>
                    <a:p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X</a:t>
                      </a:r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Y</a:t>
                      </a:r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XY</a:t>
                      </a:r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X^2</a:t>
                      </a:r>
                      <a:endParaRPr lang="es-VE" dirty="0"/>
                    </a:p>
                  </a:txBody>
                  <a:tcPr/>
                </a:tc>
              </a:tr>
              <a:tr h="352939">
                <a:tc>
                  <a:txBody>
                    <a:bodyPr/>
                    <a:lstStyle/>
                    <a:p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1</a:t>
                      </a:r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2151</a:t>
                      </a:r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2151</a:t>
                      </a:r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1</a:t>
                      </a:r>
                      <a:endParaRPr lang="es-VE" dirty="0"/>
                    </a:p>
                  </a:txBody>
                  <a:tcPr/>
                </a:tc>
              </a:tr>
              <a:tr h="352939">
                <a:tc>
                  <a:txBody>
                    <a:bodyPr/>
                    <a:lstStyle/>
                    <a:p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2</a:t>
                      </a:r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3120</a:t>
                      </a:r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6240</a:t>
                      </a:r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4</a:t>
                      </a:r>
                      <a:endParaRPr lang="es-VE" dirty="0"/>
                    </a:p>
                  </a:txBody>
                  <a:tcPr/>
                </a:tc>
              </a:tr>
              <a:tr h="352939">
                <a:tc>
                  <a:txBody>
                    <a:bodyPr/>
                    <a:lstStyle/>
                    <a:p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3</a:t>
                      </a:r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3571</a:t>
                      </a:r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10713</a:t>
                      </a:r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9</a:t>
                      </a:r>
                      <a:endParaRPr lang="es-VE" dirty="0"/>
                    </a:p>
                  </a:txBody>
                  <a:tcPr/>
                </a:tc>
              </a:tr>
              <a:tr h="352939">
                <a:tc>
                  <a:txBody>
                    <a:bodyPr/>
                    <a:lstStyle/>
                    <a:p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4</a:t>
                      </a:r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4629</a:t>
                      </a:r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18516</a:t>
                      </a:r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16</a:t>
                      </a:r>
                      <a:endParaRPr lang="es-VE" dirty="0"/>
                    </a:p>
                  </a:txBody>
                  <a:tcPr/>
                </a:tc>
              </a:tr>
              <a:tr h="352939">
                <a:tc>
                  <a:txBody>
                    <a:bodyPr/>
                    <a:lstStyle/>
                    <a:p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5</a:t>
                      </a:r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5918</a:t>
                      </a:r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29520</a:t>
                      </a:r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25</a:t>
                      </a:r>
                      <a:endParaRPr lang="es-VE" dirty="0"/>
                    </a:p>
                  </a:txBody>
                  <a:tcPr/>
                </a:tc>
              </a:tr>
              <a:tr h="352939">
                <a:tc>
                  <a:txBody>
                    <a:bodyPr/>
                    <a:lstStyle/>
                    <a:p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6</a:t>
                      </a:r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6900</a:t>
                      </a:r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41400</a:t>
                      </a:r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dirty="0" smtClean="0"/>
                        <a:t>36</a:t>
                      </a:r>
                      <a:endParaRPr lang="es-VE" dirty="0"/>
                    </a:p>
                  </a:txBody>
                  <a:tcPr/>
                </a:tc>
              </a:tr>
              <a:tr h="352939">
                <a:tc>
                  <a:txBody>
                    <a:bodyPr/>
                    <a:lstStyle/>
                    <a:p>
                      <a:r>
                        <a:rPr lang="es-VE" b="1" dirty="0" smtClean="0">
                          <a:solidFill>
                            <a:schemeClr val="bg1"/>
                          </a:solidFill>
                        </a:rPr>
                        <a:t>TOTALES</a:t>
                      </a:r>
                      <a:endParaRPr lang="es-VE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b="1" dirty="0" smtClean="0">
                          <a:solidFill>
                            <a:schemeClr val="bg1"/>
                          </a:solidFill>
                        </a:rPr>
                        <a:t>21</a:t>
                      </a:r>
                      <a:endParaRPr lang="es-VE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b="1" dirty="0" smtClean="0">
                          <a:solidFill>
                            <a:schemeClr val="bg1"/>
                          </a:solidFill>
                        </a:rPr>
                        <a:t>26289</a:t>
                      </a:r>
                      <a:endParaRPr lang="es-VE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b="1" dirty="0" smtClean="0">
                          <a:solidFill>
                            <a:schemeClr val="bg1"/>
                          </a:solidFill>
                          <a:effectLst/>
                        </a:rPr>
                        <a:t>108610</a:t>
                      </a:r>
                      <a:endParaRPr lang="es-VE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VE" b="1" dirty="0" smtClean="0">
                          <a:solidFill>
                            <a:schemeClr val="bg1"/>
                          </a:solidFill>
                        </a:rPr>
                        <a:t>91</a:t>
                      </a:r>
                      <a:endParaRPr lang="es-VE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0600" y="3810000"/>
            <a:ext cx="3148012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VE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2151 6240 10713 18516 29590 41400</a:t>
            </a:r>
            <a:endParaRPr kumimoji="0" lang="es-V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520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685800"/>
            <a:ext cx="8001000" cy="866002"/>
          </a:xfrm>
        </p:spPr>
        <p:txBody>
          <a:bodyPr>
            <a:normAutofit fontScale="90000"/>
          </a:bodyPr>
          <a:lstStyle/>
          <a:p>
            <a:r>
              <a:rPr lang="es-VE" b="1" dirty="0" err="1" smtClean="0">
                <a:solidFill>
                  <a:schemeClr val="bg1"/>
                </a:solidFill>
              </a:rPr>
              <a:t>Metodo</a:t>
            </a:r>
            <a:r>
              <a:rPr lang="es-VE" b="1" dirty="0" smtClean="0">
                <a:solidFill>
                  <a:schemeClr val="bg1"/>
                </a:solidFill>
              </a:rPr>
              <a:t> de los </a:t>
            </a:r>
            <a:r>
              <a:rPr lang="es-VE" b="1" dirty="0" err="1" smtClean="0">
                <a:solidFill>
                  <a:schemeClr val="bg1"/>
                </a:solidFill>
              </a:rPr>
              <a:t>minimos</a:t>
            </a:r>
            <a:r>
              <a:rPr lang="es-VE" b="1" dirty="0" smtClean="0">
                <a:solidFill>
                  <a:schemeClr val="bg1"/>
                </a:solidFill>
              </a:rPr>
              <a:t> cuadrados</a:t>
            </a:r>
            <a:endParaRPr lang="es-VE" b="1" dirty="0">
              <a:solidFill>
                <a:schemeClr val="bg1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897572" y="1828800"/>
            <a:ext cx="8429307" cy="387798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</a:rPr>
              <a:t>Las formulas anteriores permiten calcular los coeficientes de regresión lineal y se determinan de modo que el error en la predicción de y sea mínima. Este método  de calcular los coeficientes se denomina método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</a:rPr>
              <a:t> de mínimos cuadrados ordinarios</a:t>
            </a:r>
            <a:r>
              <a:rPr kumimoji="0" lang="es-ES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endParaRPr kumimoji="0" lang="es-ES" sz="3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98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0"/>
            <a:ext cx="8001000" cy="1320800"/>
          </a:xfrm>
        </p:spPr>
        <p:txBody>
          <a:bodyPr>
            <a:normAutofit/>
          </a:bodyPr>
          <a:lstStyle/>
          <a:p>
            <a:r>
              <a:rPr lang="es-VE" sz="4000" b="1" dirty="0" err="1" smtClean="0">
                <a:solidFill>
                  <a:schemeClr val="bg1"/>
                </a:solidFill>
              </a:rPr>
              <a:t>Calculos</a:t>
            </a:r>
            <a:endParaRPr lang="es-VE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2" y="1354667"/>
            <a:ext cx="9966616" cy="5706533"/>
          </a:xfrm>
        </p:spPr>
        <p:txBody>
          <a:bodyPr>
            <a:normAutofit/>
          </a:bodyPr>
          <a:lstStyle/>
          <a:p>
            <a:endParaRPr lang="es-VE" sz="2800" dirty="0" smtClean="0"/>
          </a:p>
          <a:p>
            <a:pPr marL="457200" indent="-457200">
              <a:buAutoNum type="arabicPeriod"/>
            </a:pPr>
            <a:r>
              <a:rPr lang="es-VE" b="1" u="sng" dirty="0" smtClean="0">
                <a:solidFill>
                  <a:schemeClr val="bg1"/>
                </a:solidFill>
              </a:rPr>
              <a:t>CALCULO DE b</a:t>
            </a:r>
          </a:p>
          <a:p>
            <a:r>
              <a:rPr lang="es-VE" b="1" dirty="0">
                <a:solidFill>
                  <a:schemeClr val="bg1"/>
                </a:solidFill>
              </a:rPr>
              <a:t> </a:t>
            </a:r>
            <a:r>
              <a:rPr lang="es-VE" b="1" dirty="0" smtClean="0">
                <a:solidFill>
                  <a:schemeClr val="bg1"/>
                </a:solidFill>
              </a:rPr>
              <a:t>b=(n*sum(x*y)-sum(x)*sum(y))/</a:t>
            </a:r>
            <a:r>
              <a:rPr lang="es-VE" b="1" dirty="0">
                <a:solidFill>
                  <a:schemeClr val="bg1"/>
                </a:solidFill>
              </a:rPr>
              <a:t> </a:t>
            </a:r>
            <a:r>
              <a:rPr lang="es-VE" b="1" dirty="0" smtClean="0">
                <a:solidFill>
                  <a:schemeClr val="bg1"/>
                </a:solidFill>
              </a:rPr>
              <a:t>(n*sum(x2)-(sum(x))2 =</a:t>
            </a:r>
          </a:p>
          <a:p>
            <a:r>
              <a:rPr lang="es-VE" b="1" dirty="0">
                <a:solidFill>
                  <a:schemeClr val="bg1"/>
                </a:solidFill>
              </a:rPr>
              <a:t> b</a:t>
            </a:r>
            <a:r>
              <a:rPr lang="es-VE" b="1" dirty="0" smtClean="0">
                <a:solidFill>
                  <a:schemeClr val="bg1"/>
                </a:solidFill>
              </a:rPr>
              <a:t>=(6*108610-21*26289)/ (6*91-(21)2 </a:t>
            </a:r>
            <a:r>
              <a:rPr lang="es-VE" b="1" dirty="0">
                <a:solidFill>
                  <a:schemeClr val="bg1"/>
                </a:solidFill>
              </a:rPr>
              <a:t>=</a:t>
            </a:r>
          </a:p>
          <a:p>
            <a:r>
              <a:rPr lang="es-VE" b="1" dirty="0">
                <a:solidFill>
                  <a:schemeClr val="bg1"/>
                </a:solidFill>
              </a:rPr>
              <a:t> </a:t>
            </a:r>
            <a:r>
              <a:rPr lang="es-VE" b="1" dirty="0" smtClean="0">
                <a:solidFill>
                  <a:srgbClr val="FF0000"/>
                </a:solidFill>
              </a:rPr>
              <a:t>b=948,5</a:t>
            </a:r>
          </a:p>
          <a:p>
            <a:r>
              <a:rPr lang="es-VE" b="1" dirty="0" smtClean="0">
                <a:solidFill>
                  <a:schemeClr val="bg1"/>
                </a:solidFill>
              </a:rPr>
              <a:t>2. </a:t>
            </a:r>
            <a:r>
              <a:rPr lang="es-VE" b="1" u="sng" dirty="0" smtClean="0">
                <a:solidFill>
                  <a:schemeClr val="bg1"/>
                </a:solidFill>
              </a:rPr>
              <a:t>CALCULO DE a</a:t>
            </a:r>
          </a:p>
          <a:p>
            <a:r>
              <a:rPr lang="es-VE" b="1" dirty="0" smtClean="0">
                <a:solidFill>
                  <a:schemeClr val="bg1"/>
                </a:solidFill>
              </a:rPr>
              <a:t>a= sum(y)/n-b*sum(x)/n =26289/6-948.5*21/6=</a:t>
            </a:r>
            <a:r>
              <a:rPr lang="es-VE" b="1" dirty="0" smtClean="0">
                <a:solidFill>
                  <a:srgbClr val="FF0000"/>
                </a:solidFill>
              </a:rPr>
              <a:t>1061.8</a:t>
            </a:r>
          </a:p>
          <a:p>
            <a:r>
              <a:rPr lang="es-VE" b="1" dirty="0" smtClean="0">
                <a:solidFill>
                  <a:schemeClr val="bg1"/>
                </a:solidFill>
              </a:rPr>
              <a:t>3. </a:t>
            </a:r>
            <a:r>
              <a:rPr lang="es-VE" b="1" u="sng" dirty="0" smtClean="0">
                <a:solidFill>
                  <a:schemeClr val="bg1"/>
                </a:solidFill>
              </a:rPr>
              <a:t>CALCULO DEL MODELO</a:t>
            </a:r>
          </a:p>
          <a:p>
            <a:r>
              <a:rPr lang="es-VE" b="1" dirty="0" smtClean="0">
                <a:solidFill>
                  <a:srgbClr val="FF0000"/>
                </a:solidFill>
              </a:rPr>
              <a:t>Y=1061.8+948.5*X</a:t>
            </a:r>
          </a:p>
          <a:p>
            <a:r>
              <a:rPr lang="es-VE" b="1" dirty="0" smtClean="0">
                <a:solidFill>
                  <a:schemeClr val="bg1"/>
                </a:solidFill>
              </a:rPr>
              <a:t>EEMPLO SI X=12 , Y= 1061.8+948.5*12=12443.8</a:t>
            </a:r>
            <a:endParaRPr lang="es-VE" b="1" dirty="0">
              <a:solidFill>
                <a:schemeClr val="bg1"/>
              </a:solidFill>
            </a:endParaRPr>
          </a:p>
          <a:p>
            <a:endParaRPr lang="es-VE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VE" sz="900" b="0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Lucida Console" panose="020B0609040504020204" pitchFamily="49" charset="0"/>
              </a:rPr>
              <a:t>y=1061.8+948.5*12</a:t>
            </a:r>
            <a:endParaRPr kumimoji="0" lang="es-V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VE" sz="900" b="0" i="0" u="none" strike="noStrike" cap="none" normalizeH="0" baseline="0" smtClean="0">
                <a:ln>
                  <a:noFill/>
                </a:ln>
                <a:solidFill>
                  <a:srgbClr val="0000FF"/>
                </a:solidFill>
                <a:effectLst/>
                <a:latin typeface="Lucida Console" panose="020B0609040504020204" pitchFamily="49" charset="0"/>
              </a:rPr>
              <a:t>y=1061.8+948.5*12</a:t>
            </a:r>
            <a:endParaRPr kumimoji="0" lang="es-V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040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1356361"/>
          </a:xfrm>
        </p:spPr>
        <p:txBody>
          <a:bodyPr>
            <a:normAutofit fontScale="90000"/>
          </a:bodyPr>
          <a:lstStyle/>
          <a:p>
            <a:r>
              <a:rPr lang="es-VE" b="1" dirty="0" err="1" smtClean="0">
                <a:solidFill>
                  <a:schemeClr val="bg1"/>
                </a:solidFill>
              </a:rPr>
              <a:t>Evaluacion</a:t>
            </a:r>
            <a:r>
              <a:rPr lang="es-VE" b="1" dirty="0" smtClean="0">
                <a:solidFill>
                  <a:schemeClr val="bg1"/>
                </a:solidFill>
              </a:rPr>
              <a:t> del modelo </a:t>
            </a:r>
            <a:r>
              <a:rPr lang="es-VE" b="1" dirty="0" smtClean="0">
                <a:solidFill>
                  <a:schemeClr val="bg1"/>
                </a:solidFill>
              </a:rPr>
              <a:t>– el error cuadrado medio (</a:t>
            </a:r>
            <a:r>
              <a:rPr lang="es-VE" b="1" dirty="0" err="1" smtClean="0">
                <a:solidFill>
                  <a:schemeClr val="bg1"/>
                </a:solidFill>
              </a:rPr>
              <a:t>rmse</a:t>
            </a:r>
            <a:r>
              <a:rPr lang="es-VE" b="1" dirty="0" smtClean="0">
                <a:solidFill>
                  <a:schemeClr val="bg1"/>
                </a:solidFill>
              </a:rPr>
              <a:t>)</a:t>
            </a:r>
            <a:endParaRPr lang="es-VE" b="1" dirty="0">
              <a:solidFill>
                <a:schemeClr val="bg1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66052" y="2359006"/>
            <a:ext cx="9922827" cy="387798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s-VE" sz="2800" b="1" dirty="0" smtClean="0">
                <a:solidFill>
                  <a:schemeClr val="bg1"/>
                </a:solidFill>
              </a:rPr>
              <a:t>EL ERROR CUADRADO MEDIO ( RMSE)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El error cuadrado medio se define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s-ES" sz="2800" dirty="0">
                <a:solidFill>
                  <a:srgbClr val="212121"/>
                </a:solidFill>
                <a:latin typeface="inherit"/>
              </a:rPr>
              <a:t>c</a:t>
            </a:r>
            <a:r>
              <a:rPr lang="es-ES" sz="2800" dirty="0" smtClean="0">
                <a:solidFill>
                  <a:srgbClr val="212121"/>
                </a:solidFill>
                <a:latin typeface="inherit"/>
              </a:rPr>
              <a:t>omo 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 la diferencia promedio entre los valores  observados y los valores predichos por el modelo,</a:t>
            </a:r>
            <a:r>
              <a:rPr lang="es-ES" sz="2800" dirty="0" smtClean="0">
                <a:solidFill>
                  <a:srgbClr val="212121"/>
                </a:solidFill>
                <a:latin typeface="inherit"/>
              </a:rPr>
              <a:t> </a:t>
            </a:r>
            <a:r>
              <a:rPr lang="es-ES" sz="2800" dirty="0">
                <a:solidFill>
                  <a:srgbClr val="212121"/>
                </a:solidFill>
                <a:latin typeface="inherit"/>
              </a:rPr>
              <a:t>mide el error de predicción del </a:t>
            </a:r>
            <a:r>
              <a:rPr lang="es-ES" sz="2800" dirty="0" smtClean="0">
                <a:solidFill>
                  <a:srgbClr val="212121"/>
                </a:solidFill>
                <a:latin typeface="inherit"/>
              </a:rPr>
              <a:t>modelo y  </a:t>
            </a:r>
            <a:r>
              <a:rPr lang="es-ES" sz="2800" dirty="0">
                <a:solidFill>
                  <a:srgbClr val="212121"/>
                </a:solidFill>
                <a:latin typeface="inherit"/>
              </a:rPr>
              <a:t>se calcula </a:t>
            </a:r>
            <a:r>
              <a:rPr lang="es-ES" sz="2800" dirty="0" err="1" smtClean="0">
                <a:solidFill>
                  <a:srgbClr val="212121"/>
                </a:solidFill>
                <a:latin typeface="inherit"/>
              </a:rPr>
              <a:t>asi</a:t>
            </a:r>
            <a:endParaRPr lang="es-ES" sz="2800" dirty="0">
              <a:solidFill>
                <a:srgbClr val="212121"/>
              </a:solidFill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2800" dirty="0" smtClean="0">
                <a:solidFill>
                  <a:srgbClr val="212121"/>
                </a:solidFill>
                <a:latin typeface="inherit"/>
              </a:rPr>
              <a:t>.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RMSE = </a:t>
            </a:r>
            <a:r>
              <a:rPr kumimoji="0" lang="es-ES" sz="28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raizc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( mean ((observado - predicho) ^ 2)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s-ES" sz="2800" dirty="0" smtClean="0">
                <a:solidFill>
                  <a:srgbClr val="212121"/>
                </a:solidFill>
                <a:latin typeface="inherit"/>
              </a:rPr>
              <a:t>Se denota por RMSE por sus siglas en ingles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s-ES" sz="2800" dirty="0" smtClean="0">
                <a:solidFill>
                  <a:srgbClr val="212121"/>
                </a:solidFill>
                <a:latin typeface="inherit"/>
              </a:rPr>
              <a:t> (</a:t>
            </a:r>
            <a:r>
              <a:rPr lang="es-ES" sz="2800" dirty="0" err="1" smtClean="0">
                <a:solidFill>
                  <a:srgbClr val="212121"/>
                </a:solidFill>
                <a:latin typeface="inherit"/>
              </a:rPr>
              <a:t>Root</a:t>
            </a:r>
            <a:r>
              <a:rPr lang="es-ES" sz="2800" dirty="0" smtClean="0">
                <a:solidFill>
                  <a:srgbClr val="212121"/>
                </a:solidFill>
                <a:latin typeface="inherit"/>
              </a:rPr>
              <a:t> </a:t>
            </a:r>
            <a:r>
              <a:rPr lang="es-ES" sz="2800" dirty="0">
                <a:solidFill>
                  <a:srgbClr val="212121"/>
                </a:solidFill>
                <a:latin typeface="inherit"/>
              </a:rPr>
              <a:t>Mean </a:t>
            </a:r>
            <a:r>
              <a:rPr lang="es-ES" sz="2800" dirty="0" err="1">
                <a:solidFill>
                  <a:srgbClr val="212121"/>
                </a:solidFill>
                <a:latin typeface="inherit"/>
              </a:rPr>
              <a:t>Squared</a:t>
            </a:r>
            <a:r>
              <a:rPr lang="es-ES" sz="2800" dirty="0">
                <a:solidFill>
                  <a:srgbClr val="212121"/>
                </a:solidFill>
                <a:latin typeface="inherit"/>
              </a:rPr>
              <a:t> </a:t>
            </a:r>
            <a:r>
              <a:rPr lang="es-ES" sz="2800" dirty="0" smtClean="0">
                <a:solidFill>
                  <a:srgbClr val="212121"/>
                </a:solidFill>
                <a:latin typeface="inherit"/>
              </a:rPr>
              <a:t>Error)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s-ES" sz="2800" dirty="0">
                <a:solidFill>
                  <a:srgbClr val="212121"/>
                </a:solidFill>
                <a:latin typeface="inherit"/>
              </a:rPr>
              <a:t>Cuanto menor sea el RMSE, mejor será el modelo</a:t>
            </a:r>
          </a:p>
        </p:txBody>
      </p:sp>
    </p:spTree>
    <p:extLst>
      <p:ext uri="{BB962C8B-B14F-4D97-AF65-F5344CB8AC3E}">
        <p14:creationId xmlns:p14="http://schemas.microsoft.com/office/powerpoint/2010/main" val="4090941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929641"/>
          </a:xfrm>
        </p:spPr>
        <p:txBody>
          <a:bodyPr>
            <a:normAutofit/>
          </a:bodyPr>
          <a:lstStyle/>
          <a:p>
            <a:r>
              <a:rPr lang="es-VE" sz="4000" b="1" dirty="0" smtClean="0">
                <a:solidFill>
                  <a:schemeClr val="bg1"/>
                </a:solidFill>
              </a:rPr>
              <a:t>Ejemplo de calculo de </a:t>
            </a:r>
            <a:r>
              <a:rPr lang="es-VE" sz="4000" b="1" dirty="0" err="1" smtClean="0">
                <a:solidFill>
                  <a:schemeClr val="bg1"/>
                </a:solidFill>
              </a:rPr>
              <a:t>rmse</a:t>
            </a:r>
            <a:endParaRPr lang="es-VE" sz="40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2" y="1615441"/>
            <a:ext cx="9648508" cy="4175760"/>
          </a:xfrm>
        </p:spPr>
        <p:txBody>
          <a:bodyPr/>
          <a:lstStyle/>
          <a:p>
            <a:endParaRPr lang="es-VE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808945"/>
              </p:ext>
            </p:extLst>
          </p:nvPr>
        </p:nvGraphicFramePr>
        <p:xfrm>
          <a:off x="750626" y="1615440"/>
          <a:ext cx="9582093" cy="6134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0878"/>
                <a:gridCol w="2088108"/>
                <a:gridCol w="1495154"/>
                <a:gridCol w="2485111"/>
                <a:gridCol w="2462842"/>
              </a:tblGrid>
              <a:tr h="335280">
                <a:tc>
                  <a:txBody>
                    <a:bodyPr/>
                    <a:lstStyle/>
                    <a:p>
                      <a:pPr algn="ctr" fontAlgn="b"/>
                      <a:r>
                        <a:rPr lang="es-VE" sz="2400" u="none" strike="noStrike" dirty="0">
                          <a:effectLst/>
                        </a:rPr>
                        <a:t>x</a:t>
                      </a:r>
                      <a:endParaRPr lang="es-V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2400" u="none" strike="noStrike" dirty="0" err="1">
                          <a:effectLst/>
                        </a:rPr>
                        <a:t>yobs</a:t>
                      </a:r>
                      <a:endParaRPr lang="es-V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2400" u="none" strike="noStrike" dirty="0">
                          <a:effectLst/>
                        </a:rPr>
                        <a:t>predicho</a:t>
                      </a:r>
                      <a:endParaRPr lang="es-V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2400" u="none" strike="noStrike" dirty="0">
                          <a:effectLst/>
                        </a:rPr>
                        <a:t>res</a:t>
                      </a:r>
                      <a:endParaRPr lang="es-V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2400" u="none" strike="noStrike" dirty="0">
                          <a:effectLst/>
                        </a:rPr>
                        <a:t>res^2</a:t>
                      </a:r>
                      <a:endParaRPr lang="es-V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9799">
                <a:tc>
                  <a:txBody>
                    <a:bodyPr/>
                    <a:lstStyle/>
                    <a:p>
                      <a:pPr algn="ctr" fontAlgn="b"/>
                      <a:r>
                        <a:rPr lang="es-VE" sz="3600" u="none" strike="noStrike" dirty="0">
                          <a:effectLst/>
                        </a:rPr>
                        <a:t>1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s-VE" sz="3600" dirty="0" smtClean="0"/>
                        <a:t>2151</a:t>
                      </a:r>
                      <a:endParaRPr lang="es-VE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3600" u="none" strike="noStrike" dirty="0" smtClean="0">
                          <a:effectLst/>
                        </a:rPr>
                        <a:t>2010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3600" u="none" strike="noStrike" dirty="0" smtClean="0">
                          <a:effectLst/>
                        </a:rPr>
                        <a:t>140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VE" sz="3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197969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9799">
                <a:tc>
                  <a:txBody>
                    <a:bodyPr/>
                    <a:lstStyle/>
                    <a:p>
                      <a:pPr algn="ctr" fontAlgn="b"/>
                      <a:r>
                        <a:rPr lang="es-VE" sz="3600" u="none" strike="noStrike" dirty="0">
                          <a:effectLst/>
                        </a:rPr>
                        <a:t>2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s-VE" sz="3600" dirty="0" smtClean="0"/>
                        <a:t>3120</a:t>
                      </a:r>
                      <a:endParaRPr lang="es-VE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3600" u="none" strike="noStrike" dirty="0" smtClean="0">
                          <a:effectLst/>
                        </a:rPr>
                        <a:t>2958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3600" u="none" strike="noStrike" dirty="0" smtClean="0">
                          <a:effectLst/>
                        </a:rPr>
                        <a:t>162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VE" sz="3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25985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40648">
                <a:tc>
                  <a:txBody>
                    <a:bodyPr/>
                    <a:lstStyle/>
                    <a:p>
                      <a:pPr algn="ctr" fontAlgn="b"/>
                      <a:r>
                        <a:rPr lang="es-VE" sz="3600" u="none" strike="noStrike" dirty="0">
                          <a:effectLst/>
                        </a:rPr>
                        <a:t>3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s-VE" sz="3600" dirty="0" smtClean="0"/>
                        <a:t>3571</a:t>
                      </a:r>
                      <a:endParaRPr lang="es-VE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3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3907</a:t>
                      </a:r>
                      <a:endParaRPr lang="es-VE" sz="3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3600" u="none" strike="noStrike" dirty="0" smtClean="0">
                          <a:effectLst/>
                        </a:rPr>
                        <a:t>-</a:t>
                      </a:r>
                      <a:r>
                        <a:rPr lang="es-VE" sz="3600" u="none" strike="noStrike" dirty="0" smtClean="0">
                          <a:effectLst/>
                        </a:rPr>
                        <a:t>336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VE" sz="3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113097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40648">
                <a:tc>
                  <a:txBody>
                    <a:bodyPr/>
                    <a:lstStyle/>
                    <a:p>
                      <a:pPr algn="ctr" fontAlgn="b"/>
                      <a:r>
                        <a:rPr lang="es-VE" sz="3600" u="none" strike="noStrike" dirty="0">
                          <a:effectLst/>
                        </a:rPr>
                        <a:t>4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s-VE" sz="3600" dirty="0" smtClean="0"/>
                        <a:t>4629</a:t>
                      </a:r>
                      <a:endParaRPr lang="es-VE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3600" u="none" strike="noStrike" dirty="0" smtClean="0">
                          <a:effectLst/>
                        </a:rPr>
                        <a:t>4855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3600" u="none" strike="noStrike" dirty="0" smtClean="0">
                          <a:effectLst/>
                        </a:rPr>
                        <a:t>-</a:t>
                      </a:r>
                      <a:r>
                        <a:rPr lang="es-VE" sz="3600" u="none" strike="noStrike" dirty="0" smtClean="0">
                          <a:effectLst/>
                        </a:rPr>
                        <a:t>226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VE" sz="3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513926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40648">
                <a:tc>
                  <a:txBody>
                    <a:bodyPr/>
                    <a:lstStyle/>
                    <a:p>
                      <a:pPr algn="ctr" fontAlgn="b"/>
                      <a:r>
                        <a:rPr lang="es-VE" sz="3600" u="none" strike="noStrike" dirty="0">
                          <a:effectLst/>
                        </a:rPr>
                        <a:t>5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s-VE" sz="3600" dirty="0" smtClean="0"/>
                        <a:t>5918</a:t>
                      </a:r>
                      <a:endParaRPr lang="es-VE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3600" u="none" strike="noStrike" dirty="0" smtClean="0">
                          <a:effectLst/>
                        </a:rPr>
                        <a:t>5804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3600" u="none" strike="noStrike" dirty="0" smtClean="0">
                          <a:effectLst/>
                        </a:rPr>
                        <a:t>113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VE" sz="3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12950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40648">
                <a:tc>
                  <a:txBody>
                    <a:bodyPr/>
                    <a:lstStyle/>
                    <a:p>
                      <a:pPr algn="ctr" fontAlgn="b"/>
                      <a:r>
                        <a:rPr lang="es-VE" sz="3600" u="none" strike="noStrike" dirty="0">
                          <a:effectLst/>
                        </a:rPr>
                        <a:t>6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s-VE" sz="3600" dirty="0" smtClean="0"/>
                        <a:t>6900</a:t>
                      </a:r>
                      <a:endParaRPr lang="es-VE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3600" u="none" strike="noStrike" dirty="0" smtClean="0">
                          <a:effectLst/>
                        </a:rPr>
                        <a:t>6752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VE" sz="3600" u="none" strike="noStrike" dirty="0" smtClean="0">
                          <a:effectLst/>
                        </a:rPr>
                        <a:t>-</a:t>
                      </a:r>
                      <a:r>
                        <a:rPr lang="es-VE" sz="3600" u="none" strike="noStrike" dirty="0" smtClean="0">
                          <a:effectLst/>
                        </a:rPr>
                        <a:t>147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VE" sz="3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21697</a:t>
                      </a:r>
                      <a:endParaRPr lang="es-VE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9799">
                <a:tc>
                  <a:txBody>
                    <a:bodyPr/>
                    <a:lstStyle/>
                    <a:p>
                      <a:pPr algn="l" fontAlgn="b"/>
                      <a:endParaRPr lang="es-V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s-V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s-V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VE" sz="2000" u="none" strike="noStrike" dirty="0" smtClean="0">
                          <a:effectLst/>
                        </a:rPr>
                        <a:t>Suma(res^2)</a:t>
                      </a:r>
                      <a:endParaRPr lang="es-V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VE" sz="4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244997</a:t>
                      </a:r>
                      <a:endParaRPr lang="es-VE" sz="4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9799">
                <a:tc>
                  <a:txBody>
                    <a:bodyPr/>
                    <a:lstStyle/>
                    <a:p>
                      <a:pPr algn="l" fontAlgn="b"/>
                      <a:endParaRPr lang="es-V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s-V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s-V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VE" sz="2000" u="none" strike="noStrike">
                          <a:effectLst/>
                        </a:rPr>
                        <a:t>prom</a:t>
                      </a:r>
                      <a:endParaRPr lang="es-V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VE" sz="4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40820</a:t>
                      </a:r>
                      <a:endParaRPr lang="es-VE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9799">
                <a:tc>
                  <a:txBody>
                    <a:bodyPr/>
                    <a:lstStyle/>
                    <a:p>
                      <a:pPr algn="l" fontAlgn="b"/>
                      <a:endParaRPr lang="es-V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s-V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s-VE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VE" sz="2000" u="none" strike="noStrike" dirty="0" smtClean="0">
                          <a:effectLst/>
                        </a:rPr>
                        <a:t>RMSE=</a:t>
                      </a:r>
                      <a:r>
                        <a:rPr lang="es-VE" sz="2000" u="none" strike="noStrike" dirty="0" err="1" smtClean="0">
                          <a:effectLst/>
                        </a:rPr>
                        <a:t>raiz</a:t>
                      </a:r>
                      <a:r>
                        <a:rPr lang="es-VE" sz="2000" u="none" strike="noStrike" dirty="0" smtClean="0">
                          <a:effectLst/>
                        </a:rPr>
                        <a:t> c(PROM)</a:t>
                      </a:r>
                      <a:endParaRPr lang="es-V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VE" sz="4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247</a:t>
                      </a:r>
                      <a:endParaRPr lang="es-VE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VE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140.7 161.2 -336.3 -226.7 113.8 147.3 </a:t>
            </a:r>
            <a:endParaRPr kumimoji="0" lang="es-V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VE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2010.286 2958.771 3907.257 4855.743 5804.229 6752.714</a:t>
            </a:r>
            <a:endParaRPr kumimoji="0" lang="es-V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572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929641"/>
          </a:xfrm>
        </p:spPr>
        <p:txBody>
          <a:bodyPr>
            <a:normAutofit fontScale="90000"/>
          </a:bodyPr>
          <a:lstStyle/>
          <a:p>
            <a:r>
              <a:rPr lang="es-VE" sz="4000" b="1" dirty="0" err="1" smtClean="0">
                <a:solidFill>
                  <a:schemeClr val="bg1"/>
                </a:solidFill>
              </a:rPr>
              <a:t>Variacion</a:t>
            </a:r>
            <a:r>
              <a:rPr lang="es-VE" sz="4000" b="1" dirty="0" smtClean="0">
                <a:solidFill>
                  <a:schemeClr val="bg1"/>
                </a:solidFill>
              </a:rPr>
              <a:t> explicada por el modelo (r2)</a:t>
            </a:r>
            <a:endParaRPr lang="es-VE" sz="40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2" y="1615441"/>
            <a:ext cx="9648508" cy="4175760"/>
          </a:xfrm>
        </p:spPr>
        <p:txBody>
          <a:bodyPr/>
          <a:lstStyle/>
          <a:p>
            <a:r>
              <a:rPr lang="es-VE" b="1" dirty="0" smtClean="0">
                <a:solidFill>
                  <a:schemeClr val="bg1"/>
                </a:solidFill>
              </a:rPr>
              <a:t>Se define como la variación de las y explicada por el modelo</a:t>
            </a:r>
          </a:p>
          <a:p>
            <a:r>
              <a:rPr lang="es-VE" b="1" dirty="0" smtClean="0">
                <a:solidFill>
                  <a:schemeClr val="bg1"/>
                </a:solidFill>
              </a:rPr>
              <a:t>Y se calcula por:</a:t>
            </a:r>
          </a:p>
          <a:p>
            <a:r>
              <a:rPr lang="es-VE" b="1" dirty="0" smtClean="0">
                <a:solidFill>
                  <a:schemeClr val="bg1"/>
                </a:solidFill>
              </a:rPr>
              <a:t>R2=1-sum(y-</a:t>
            </a:r>
            <a:r>
              <a:rPr lang="es-VE" b="1" dirty="0" err="1" smtClean="0">
                <a:solidFill>
                  <a:schemeClr val="bg1"/>
                </a:solidFill>
              </a:rPr>
              <a:t>prom</a:t>
            </a:r>
            <a:r>
              <a:rPr lang="es-VE" b="1" dirty="0" smtClean="0">
                <a:solidFill>
                  <a:schemeClr val="bg1"/>
                </a:solidFill>
              </a:rPr>
              <a:t>(y))^2/sum(res^2)</a:t>
            </a:r>
          </a:p>
          <a:p>
            <a:r>
              <a:rPr lang="es-VE" b="1" dirty="0" smtClean="0">
                <a:solidFill>
                  <a:schemeClr val="bg1"/>
                </a:solidFill>
              </a:rPr>
              <a:t>En el ejemplo, </a:t>
            </a:r>
            <a:r>
              <a:rPr lang="es-VE" b="1" dirty="0" err="1" smtClean="0">
                <a:solidFill>
                  <a:schemeClr val="bg1"/>
                </a:solidFill>
              </a:rPr>
              <a:t>prom</a:t>
            </a:r>
            <a:r>
              <a:rPr lang="es-VE" b="1" dirty="0" smtClean="0">
                <a:solidFill>
                  <a:schemeClr val="bg1"/>
                </a:solidFill>
              </a:rPr>
              <a:t>(y)=sum(y)/n =26289/6=4381</a:t>
            </a:r>
          </a:p>
          <a:p>
            <a:r>
              <a:rPr lang="es-VE" b="1" dirty="0" smtClean="0">
                <a:solidFill>
                  <a:schemeClr val="bg1"/>
                </a:solidFill>
              </a:rPr>
              <a:t>                         y-</a:t>
            </a:r>
            <a:r>
              <a:rPr lang="es-VE" b="1" dirty="0" err="1" smtClean="0">
                <a:solidFill>
                  <a:schemeClr val="bg1"/>
                </a:solidFill>
              </a:rPr>
              <a:t>prom</a:t>
            </a:r>
            <a:r>
              <a:rPr lang="es-VE" b="1" dirty="0" smtClean="0">
                <a:solidFill>
                  <a:schemeClr val="bg1"/>
                </a:solidFill>
              </a:rPr>
              <a:t>(y)= -2231, -126, -810, 248, 1536, 2519</a:t>
            </a:r>
          </a:p>
          <a:p>
            <a:r>
              <a:rPr lang="es-VE" b="1" dirty="0" smtClean="0">
                <a:solidFill>
                  <a:schemeClr val="bg1"/>
                </a:solidFill>
              </a:rPr>
              <a:t>                         sum(y-</a:t>
            </a:r>
            <a:r>
              <a:rPr lang="es-VE" b="1" dirty="0" err="1" smtClean="0">
                <a:solidFill>
                  <a:schemeClr val="bg1"/>
                </a:solidFill>
              </a:rPr>
              <a:t>prom</a:t>
            </a:r>
            <a:r>
              <a:rPr lang="es-VE" b="1" dirty="0" smtClean="0">
                <a:solidFill>
                  <a:schemeClr val="bg1"/>
                </a:solidFill>
              </a:rPr>
              <a:t>(y))^2=15989743</a:t>
            </a:r>
          </a:p>
          <a:p>
            <a:r>
              <a:rPr lang="es-VE" b="1" dirty="0" smtClean="0">
                <a:solidFill>
                  <a:schemeClr val="bg1"/>
                </a:solidFill>
              </a:rPr>
              <a:t>Sum(res^2) fue calculado en la formula anterior =244997</a:t>
            </a:r>
          </a:p>
          <a:p>
            <a:r>
              <a:rPr lang="es-VE" b="1" dirty="0" smtClean="0">
                <a:solidFill>
                  <a:schemeClr val="bg1"/>
                </a:solidFill>
              </a:rPr>
              <a:t>Por lo tanto:</a:t>
            </a:r>
          </a:p>
          <a:p>
            <a:r>
              <a:rPr lang="es-VE" dirty="0" smtClean="0">
                <a:solidFill>
                  <a:srgbClr val="FF0000"/>
                </a:solidFill>
              </a:rPr>
              <a:t>R2=1-244997/15989743=0,98  =98%</a:t>
            </a:r>
            <a:endParaRPr lang="es-VE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V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2400" y="2425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V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04800" y="464150"/>
            <a:ext cx="68930" cy="1384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VE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-</a:t>
            </a:r>
            <a:endParaRPr kumimoji="0" lang="es-V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4925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1"/>
            <a:ext cx="8001000" cy="1524000"/>
          </a:xfrm>
        </p:spPr>
        <p:txBody>
          <a:bodyPr>
            <a:normAutofit fontScale="90000"/>
          </a:bodyPr>
          <a:lstStyle/>
          <a:p>
            <a:r>
              <a:rPr lang="es-VE" b="1" dirty="0">
                <a:solidFill>
                  <a:schemeClr val="bg1"/>
                </a:solidFill>
              </a:rPr>
              <a:t>Dibujo de la </a:t>
            </a:r>
            <a:r>
              <a:rPr lang="es-VE" b="1" dirty="0" smtClean="0">
                <a:solidFill>
                  <a:schemeClr val="bg1"/>
                </a:solidFill>
              </a:rPr>
              <a:t>línea </a:t>
            </a:r>
            <a:r>
              <a:rPr lang="es-VE" b="1" dirty="0">
                <a:solidFill>
                  <a:schemeClr val="bg1"/>
                </a:solidFill>
              </a:rPr>
              <a:t>de </a:t>
            </a:r>
            <a:r>
              <a:rPr lang="es-VE" b="1" dirty="0" smtClean="0">
                <a:solidFill>
                  <a:schemeClr val="bg1"/>
                </a:solidFill>
              </a:rPr>
              <a:t>regresión</a:t>
            </a:r>
            <a:endParaRPr lang="es-VE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2" y="1524001"/>
            <a:ext cx="7215188" cy="4825999"/>
          </a:xfrm>
        </p:spPr>
        <p:txBody>
          <a:bodyPr>
            <a:normAutofit/>
          </a:bodyPr>
          <a:lstStyle/>
          <a:p>
            <a:endParaRPr lang="es-VE" sz="3200" b="1" dirty="0" smtClean="0">
              <a:solidFill>
                <a:schemeClr val="bg1"/>
              </a:solidFill>
            </a:endParaRPr>
          </a:p>
          <a:p>
            <a:r>
              <a:rPr lang="es-VE" sz="3200" b="1" dirty="0" smtClean="0">
                <a:solidFill>
                  <a:schemeClr val="bg1"/>
                </a:solidFill>
              </a:rPr>
              <a:t> </a:t>
            </a:r>
            <a:r>
              <a:rPr lang="es-VE" sz="3200" b="1" dirty="0" smtClean="0">
                <a:solidFill>
                  <a:srgbClr val="FF0000"/>
                </a:solidFill>
              </a:rPr>
              <a:t>Y=1061.8+948.5*X</a:t>
            </a:r>
          </a:p>
          <a:p>
            <a:endParaRPr lang="es-VE" sz="3200" b="1" dirty="0">
              <a:solidFill>
                <a:srgbClr val="FF000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8352" y="1700428"/>
            <a:ext cx="5732060" cy="34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8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406401"/>
            <a:ext cx="8001000" cy="965199"/>
          </a:xfrm>
        </p:spPr>
        <p:txBody>
          <a:bodyPr>
            <a:normAutofit/>
          </a:bodyPr>
          <a:lstStyle/>
          <a:p>
            <a:r>
              <a:rPr lang="es-VE" sz="3600" b="1" dirty="0">
                <a:solidFill>
                  <a:schemeClr val="bg1"/>
                </a:solidFill>
              </a:rPr>
              <a:t>Resumen de los </a:t>
            </a:r>
            <a:r>
              <a:rPr lang="es-VE" sz="3600" b="1" dirty="0" smtClean="0">
                <a:solidFill>
                  <a:schemeClr val="bg1"/>
                </a:solidFill>
              </a:rPr>
              <a:t>cálculos en r</a:t>
            </a:r>
            <a:endParaRPr lang="es-VE" sz="36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2" y="1778000"/>
            <a:ext cx="10085388" cy="459739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VE" sz="2800" b="1" dirty="0" smtClean="0">
                <a:solidFill>
                  <a:schemeClr val="bg1"/>
                </a:solidFill>
              </a:rPr>
              <a:t>La </a:t>
            </a:r>
            <a:r>
              <a:rPr lang="es-VE" sz="2800" b="1" dirty="0">
                <a:solidFill>
                  <a:schemeClr val="bg1"/>
                </a:solidFill>
              </a:rPr>
              <a:t>línea de regresión estimada es:</a:t>
            </a:r>
          </a:p>
          <a:p>
            <a:r>
              <a:rPr lang="es-VE" sz="2800" b="1" dirty="0">
                <a:solidFill>
                  <a:srgbClr val="FF0000"/>
                </a:solidFill>
              </a:rPr>
              <a:t>Y=1061.8+948.5*X</a:t>
            </a:r>
          </a:p>
          <a:p>
            <a:r>
              <a:rPr lang="es-VE" sz="2800" b="1" dirty="0" smtClean="0">
                <a:solidFill>
                  <a:schemeClr val="bg1"/>
                </a:solidFill>
              </a:rPr>
              <a:t>948,5 es la pendiente de la recta y 1061.8 es la ordenada en el origen. Ambos </a:t>
            </a:r>
            <a:r>
              <a:rPr lang="es-VE" sz="2800" b="1" dirty="0">
                <a:solidFill>
                  <a:schemeClr val="bg1"/>
                </a:solidFill>
              </a:rPr>
              <a:t>coeficientes son significativos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VE" sz="2800" b="1" dirty="0">
                <a:solidFill>
                  <a:schemeClr val="bg1"/>
                </a:solidFill>
              </a:rPr>
              <a:t>. El coeficiente de determinación </a:t>
            </a:r>
            <a:r>
              <a:rPr lang="es-VE" sz="2800" b="1" dirty="0" smtClean="0">
                <a:solidFill>
                  <a:schemeClr val="bg1"/>
                </a:solidFill>
              </a:rPr>
              <a:t>R2 </a:t>
            </a:r>
            <a:r>
              <a:rPr lang="es-VE" sz="2800" b="1" dirty="0">
                <a:solidFill>
                  <a:schemeClr val="bg1"/>
                </a:solidFill>
              </a:rPr>
              <a:t>fue </a:t>
            </a:r>
            <a:r>
              <a:rPr lang="es-VE" sz="2800" b="1" dirty="0" smtClean="0">
                <a:solidFill>
                  <a:schemeClr val="bg1"/>
                </a:solidFill>
              </a:rPr>
              <a:t>98.4% y el error estándar RMSE es </a:t>
            </a:r>
            <a:r>
              <a:rPr lang="es-VE" sz="2800" b="1" dirty="0" smtClean="0">
                <a:solidFill>
                  <a:schemeClr val="bg1"/>
                </a:solidFill>
              </a:rPr>
              <a:t>247, </a:t>
            </a:r>
            <a:r>
              <a:rPr lang="es-VE" sz="2800" b="1" dirty="0" smtClean="0">
                <a:solidFill>
                  <a:schemeClr val="bg1"/>
                </a:solidFill>
              </a:rPr>
              <a:t>pequeño , por lo tanto</a:t>
            </a:r>
            <a:endParaRPr lang="es-VE" sz="28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VE" sz="2800" b="1" dirty="0">
                <a:solidFill>
                  <a:schemeClr val="bg1"/>
                </a:solidFill>
              </a:rPr>
              <a:t>El modelo es altamente </a:t>
            </a:r>
            <a:r>
              <a:rPr lang="es-VE" sz="2800" b="1" dirty="0" smtClean="0">
                <a:solidFill>
                  <a:schemeClr val="bg1"/>
                </a:solidFill>
              </a:rPr>
              <a:t>significativo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411735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1016001"/>
          </a:xfrm>
        </p:spPr>
        <p:txBody>
          <a:bodyPr>
            <a:normAutofit fontScale="90000"/>
          </a:bodyPr>
          <a:lstStyle/>
          <a:p>
            <a:r>
              <a:rPr lang="es-VE" b="1" dirty="0" smtClean="0">
                <a:solidFill>
                  <a:schemeClr val="bg1"/>
                </a:solidFill>
              </a:rPr>
              <a:t>INTERPRETACION DE LOS COEFICIENTES DE REGRESION</a:t>
            </a:r>
            <a:endParaRPr lang="es-VE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2" y="2108200"/>
            <a:ext cx="9728200" cy="4452619"/>
          </a:xfrm>
        </p:spPr>
        <p:txBody>
          <a:bodyPr>
            <a:normAutofit/>
          </a:bodyPr>
          <a:lstStyle/>
          <a:p>
            <a:r>
              <a:rPr lang="es-VE" sz="3600" b="1" dirty="0" err="1" smtClean="0">
                <a:solidFill>
                  <a:schemeClr val="bg1"/>
                </a:solidFill>
              </a:rPr>
              <a:t>Interpretacion</a:t>
            </a:r>
            <a:r>
              <a:rPr lang="es-VE" sz="3600" b="1" dirty="0" smtClean="0">
                <a:solidFill>
                  <a:schemeClr val="bg1"/>
                </a:solidFill>
              </a:rPr>
              <a:t> de a: </a:t>
            </a:r>
          </a:p>
          <a:p>
            <a:r>
              <a:rPr lang="es-VE" sz="3600" b="1" dirty="0" smtClean="0">
                <a:solidFill>
                  <a:schemeClr val="bg1"/>
                </a:solidFill>
              </a:rPr>
              <a:t>ordenada en el origen. Es el valor de y cuando x=0. En este caso podemos interpretar el valor de </a:t>
            </a:r>
            <a:r>
              <a:rPr lang="es-VE" sz="3600" b="1" dirty="0" smtClean="0">
                <a:solidFill>
                  <a:schemeClr val="bg1"/>
                </a:solidFill>
              </a:rPr>
              <a:t>1081 </a:t>
            </a:r>
            <a:r>
              <a:rPr lang="es-VE" sz="3600" b="1" dirty="0" smtClean="0">
                <a:solidFill>
                  <a:schemeClr val="bg1"/>
                </a:solidFill>
              </a:rPr>
              <a:t>como </a:t>
            </a:r>
            <a:r>
              <a:rPr lang="es-VE" sz="3600" b="1" dirty="0" smtClean="0">
                <a:solidFill>
                  <a:schemeClr val="bg1"/>
                </a:solidFill>
              </a:rPr>
              <a:t>el valor del dólar antes de iniciarse el estudio. </a:t>
            </a:r>
            <a:r>
              <a:rPr lang="es-VE" sz="3600" b="1" dirty="0" err="1" smtClean="0">
                <a:solidFill>
                  <a:schemeClr val="bg1"/>
                </a:solidFill>
              </a:rPr>
              <a:t>Tambien</a:t>
            </a:r>
            <a:r>
              <a:rPr lang="es-VE" sz="3600" b="1" dirty="0" smtClean="0">
                <a:solidFill>
                  <a:schemeClr val="bg1"/>
                </a:solidFill>
              </a:rPr>
              <a:t> a representa a  los coeficientes de las variables no incluidas en el modelo </a:t>
            </a:r>
          </a:p>
          <a:p>
            <a:endParaRPr lang="es-VE" sz="3600" b="1" dirty="0" smtClean="0">
              <a:solidFill>
                <a:schemeClr val="bg1"/>
              </a:solidFill>
            </a:endParaRPr>
          </a:p>
          <a:p>
            <a:endParaRPr lang="es-VE" dirty="0" smtClean="0">
              <a:latin typeface="+mj-lt"/>
            </a:endParaRPr>
          </a:p>
          <a:p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601576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937261"/>
          </a:xfrm>
        </p:spPr>
        <p:txBody>
          <a:bodyPr/>
          <a:lstStyle/>
          <a:p>
            <a:r>
              <a:rPr lang="es-VE" b="1" dirty="0" smtClean="0">
                <a:solidFill>
                  <a:schemeClr val="bg1"/>
                </a:solidFill>
              </a:rPr>
              <a:t>INTERPRETACION DE </a:t>
            </a:r>
            <a:r>
              <a:rPr lang="es-VE" b="1" cap="none" dirty="0" smtClean="0">
                <a:solidFill>
                  <a:schemeClr val="bg1"/>
                </a:solidFill>
              </a:rPr>
              <a:t>b</a:t>
            </a:r>
            <a:endParaRPr lang="es-VE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2" y="2037927"/>
            <a:ext cx="8802688" cy="3928533"/>
          </a:xfrm>
        </p:spPr>
        <p:txBody>
          <a:bodyPr>
            <a:normAutofit lnSpcReduction="10000"/>
          </a:bodyPr>
          <a:lstStyle/>
          <a:p>
            <a:r>
              <a:rPr lang="es-VE" sz="3200" b="1" dirty="0" smtClean="0">
                <a:solidFill>
                  <a:schemeClr val="bg1"/>
                </a:solidFill>
              </a:rPr>
              <a:t>Interpretación </a:t>
            </a:r>
            <a:r>
              <a:rPr lang="es-VE" sz="3200" b="1" dirty="0">
                <a:solidFill>
                  <a:schemeClr val="bg1"/>
                </a:solidFill>
              </a:rPr>
              <a:t>de b:</a:t>
            </a:r>
          </a:p>
          <a:p>
            <a:r>
              <a:rPr lang="es-419" sz="3200" b="1" dirty="0">
                <a:solidFill>
                  <a:schemeClr val="bg1"/>
                </a:solidFill>
                <a:ea typeface="Adobe Gothic Std B" pitchFamily="34" charset="-128"/>
              </a:rPr>
              <a:t>Variación en Y por una variación de X en una unidad. En este caso podemos decir que por cada </a:t>
            </a:r>
            <a:r>
              <a:rPr lang="es-419" sz="3200" b="1" dirty="0" smtClean="0">
                <a:solidFill>
                  <a:schemeClr val="bg1"/>
                </a:solidFill>
                <a:ea typeface="Adobe Gothic Std B" pitchFamily="34" charset="-128"/>
              </a:rPr>
              <a:t>mes </a:t>
            </a:r>
            <a:r>
              <a:rPr lang="es-419" sz="3200" b="1" dirty="0">
                <a:solidFill>
                  <a:schemeClr val="bg1"/>
                </a:solidFill>
                <a:ea typeface="Adobe Gothic Std B" pitchFamily="34" charset="-128"/>
              </a:rPr>
              <a:t>se incrementa </a:t>
            </a:r>
            <a:r>
              <a:rPr lang="es-419" sz="3200" b="1" dirty="0" smtClean="0">
                <a:solidFill>
                  <a:schemeClr val="bg1"/>
                </a:solidFill>
                <a:ea typeface="Adobe Gothic Std B" pitchFamily="34" charset="-128"/>
              </a:rPr>
              <a:t>el precio del d</a:t>
            </a:r>
            <a:r>
              <a:rPr lang="es-VE" sz="3200" b="1" dirty="0" err="1" smtClean="0">
                <a:solidFill>
                  <a:schemeClr val="bg1"/>
                </a:solidFill>
                <a:ea typeface="Adobe Gothic Std B" pitchFamily="34" charset="-128"/>
              </a:rPr>
              <a:t>ó</a:t>
            </a:r>
            <a:r>
              <a:rPr lang="es-419" sz="3200" b="1" dirty="0" smtClean="0">
                <a:solidFill>
                  <a:schemeClr val="bg1"/>
                </a:solidFill>
                <a:ea typeface="Adobe Gothic Std B" pitchFamily="34" charset="-128"/>
              </a:rPr>
              <a:t>lar aproximadamente en 948,5</a:t>
            </a:r>
            <a:endParaRPr lang="es-ES" sz="3200" b="1" dirty="0">
              <a:solidFill>
                <a:schemeClr val="bg1"/>
              </a:solidFill>
              <a:ea typeface="Adobe Gothic Std B" pitchFamily="34" charset="-128"/>
            </a:endParaRPr>
          </a:p>
          <a:p>
            <a:r>
              <a:rPr lang="es-VE" sz="3200" b="1" dirty="0" smtClean="0">
                <a:solidFill>
                  <a:schemeClr val="bg1"/>
                </a:solidFill>
              </a:rPr>
              <a:t>DEMOSTRACION:</a:t>
            </a:r>
          </a:p>
          <a:p>
            <a:r>
              <a:rPr lang="es-VE" sz="3200" b="1" dirty="0" smtClean="0">
                <a:solidFill>
                  <a:schemeClr val="bg1"/>
                </a:solidFill>
              </a:rPr>
              <a:t>y2-y1=[</a:t>
            </a:r>
            <a:r>
              <a:rPr lang="es-VE" sz="3200" b="1" dirty="0" err="1" smtClean="0">
                <a:solidFill>
                  <a:schemeClr val="bg1"/>
                </a:solidFill>
              </a:rPr>
              <a:t>a+b</a:t>
            </a:r>
            <a:r>
              <a:rPr lang="es-VE" sz="3200" b="1" dirty="0" smtClean="0">
                <a:solidFill>
                  <a:schemeClr val="bg1"/>
                </a:solidFill>
              </a:rPr>
              <a:t>(x+1)]-[</a:t>
            </a:r>
            <a:r>
              <a:rPr lang="es-VE" sz="3200" b="1" dirty="0" err="1" smtClean="0">
                <a:solidFill>
                  <a:schemeClr val="bg1"/>
                </a:solidFill>
              </a:rPr>
              <a:t>a+bx</a:t>
            </a:r>
            <a:r>
              <a:rPr lang="es-VE" sz="3200" b="1" dirty="0" smtClean="0">
                <a:solidFill>
                  <a:schemeClr val="bg1"/>
                </a:solidFill>
              </a:rPr>
              <a:t>]=</a:t>
            </a:r>
            <a:r>
              <a:rPr lang="es-VE" sz="3200" b="1" dirty="0" err="1" smtClean="0">
                <a:solidFill>
                  <a:schemeClr val="bg1"/>
                </a:solidFill>
              </a:rPr>
              <a:t>a+bx+b-a-bx</a:t>
            </a:r>
            <a:r>
              <a:rPr lang="es-VE" sz="3200" b="1" dirty="0" smtClean="0">
                <a:solidFill>
                  <a:schemeClr val="bg1"/>
                </a:solidFill>
              </a:rPr>
              <a:t>=b</a:t>
            </a:r>
            <a:endParaRPr lang="es-VE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750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1295401"/>
          </a:xfrm>
        </p:spPr>
        <p:txBody>
          <a:bodyPr>
            <a:normAutofit fontScale="90000"/>
          </a:bodyPr>
          <a:lstStyle/>
          <a:p>
            <a:r>
              <a:rPr lang="es-VE" dirty="0" smtClean="0">
                <a:solidFill>
                  <a:schemeClr val="bg1"/>
                </a:solidFill>
              </a:rPr>
              <a:t>INTERPRETACION DE r y  r^2</a:t>
            </a:r>
            <a:endParaRPr lang="es-VE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2" y="2209801"/>
            <a:ext cx="9297988" cy="3581400"/>
          </a:xfrm>
        </p:spPr>
        <p:txBody>
          <a:bodyPr>
            <a:normAutofit/>
          </a:bodyPr>
          <a:lstStyle/>
          <a:p>
            <a:r>
              <a:rPr lang="es-VE" sz="2800" b="1" dirty="0" smtClean="0">
                <a:solidFill>
                  <a:schemeClr val="bg1"/>
                </a:solidFill>
              </a:rPr>
              <a:t>El coeficiente de correlación r indica el grado de asociación entre x y </a:t>
            </a:r>
            <a:r>
              <a:rPr lang="es-VE" sz="2800" b="1" dirty="0" err="1" smtClean="0">
                <a:solidFill>
                  <a:schemeClr val="bg1"/>
                </a:solidFill>
              </a:rPr>
              <a:t>y</a:t>
            </a:r>
            <a:r>
              <a:rPr lang="es-VE" sz="2800" b="1" dirty="0" smtClean="0">
                <a:solidFill>
                  <a:schemeClr val="bg1"/>
                </a:solidFill>
              </a:rPr>
              <a:t> . Su formula es:</a:t>
            </a:r>
          </a:p>
          <a:p>
            <a:endParaRPr lang="es-VE" b="1" dirty="0" smtClean="0">
              <a:solidFill>
                <a:schemeClr val="bg1"/>
              </a:solidFill>
            </a:endParaRPr>
          </a:p>
          <a:p>
            <a:endParaRPr lang="es-VE" b="1" dirty="0" smtClean="0">
              <a:solidFill>
                <a:schemeClr val="bg1"/>
              </a:solidFill>
            </a:endParaRPr>
          </a:p>
          <a:p>
            <a:endParaRPr lang="es-VE" b="1" dirty="0">
              <a:solidFill>
                <a:schemeClr val="bg1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5820" y="2895599"/>
            <a:ext cx="8069580" cy="2895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680476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822961"/>
          </a:xfrm>
        </p:spPr>
        <p:txBody>
          <a:bodyPr/>
          <a:lstStyle/>
          <a:p>
            <a:r>
              <a:rPr lang="es-VE" b="1" dirty="0" smtClean="0">
                <a:solidFill>
                  <a:schemeClr val="bg1"/>
                </a:solidFill>
              </a:rPr>
              <a:t>INTERPRETACION DE R2</a:t>
            </a:r>
            <a:endParaRPr lang="es-VE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2" y="1737361"/>
            <a:ext cx="7339648" cy="4053840"/>
          </a:xfrm>
        </p:spPr>
        <p:txBody>
          <a:bodyPr>
            <a:normAutofit fontScale="92500"/>
          </a:bodyPr>
          <a:lstStyle/>
          <a:p>
            <a:r>
              <a:rPr lang="es-VE" sz="2800" b="1" dirty="0">
                <a:solidFill>
                  <a:schemeClr val="bg1"/>
                </a:solidFill>
              </a:rPr>
              <a:t>El coeficiente R2 mide la </a:t>
            </a:r>
            <a:r>
              <a:rPr lang="es-VE" sz="2800" b="1" dirty="0" smtClean="0">
                <a:solidFill>
                  <a:schemeClr val="bg1"/>
                </a:solidFill>
              </a:rPr>
              <a:t>correlación entre los valores </a:t>
            </a:r>
            <a:r>
              <a:rPr lang="es-VE" sz="2800" b="1" dirty="0" err="1" smtClean="0">
                <a:solidFill>
                  <a:schemeClr val="bg1"/>
                </a:solidFill>
              </a:rPr>
              <a:t>obsevados</a:t>
            </a:r>
            <a:r>
              <a:rPr lang="es-VE" sz="2800" b="1" dirty="0" smtClean="0">
                <a:solidFill>
                  <a:schemeClr val="bg1"/>
                </a:solidFill>
              </a:rPr>
              <a:t>  de y con  los predichos </a:t>
            </a:r>
            <a:r>
              <a:rPr lang="es-VE" sz="2800" b="1" dirty="0">
                <a:solidFill>
                  <a:schemeClr val="bg1"/>
                </a:solidFill>
              </a:rPr>
              <a:t>por el modelo. </a:t>
            </a:r>
            <a:r>
              <a:rPr lang="es-VE" sz="2800" b="1" dirty="0" smtClean="0">
                <a:solidFill>
                  <a:schemeClr val="bg1"/>
                </a:solidFill>
              </a:rPr>
              <a:t>También </a:t>
            </a:r>
            <a:r>
              <a:rPr lang="es-VE" sz="2800" b="1" dirty="0">
                <a:solidFill>
                  <a:schemeClr val="bg1"/>
                </a:solidFill>
              </a:rPr>
              <a:t>se conoce como el valor predictivo del </a:t>
            </a:r>
            <a:r>
              <a:rPr lang="es-VE" sz="2800" b="1" dirty="0" smtClean="0">
                <a:solidFill>
                  <a:schemeClr val="bg1"/>
                </a:solidFill>
              </a:rPr>
              <a:t>modelo, mas precisamente el % de variabilidad de y explicado por el modelo. Su  </a:t>
            </a:r>
            <a:r>
              <a:rPr lang="es-VE" sz="2800" b="1" dirty="0">
                <a:solidFill>
                  <a:schemeClr val="bg1"/>
                </a:solidFill>
              </a:rPr>
              <a:t>formula </a:t>
            </a:r>
            <a:r>
              <a:rPr lang="es-VE" sz="2800" b="1" dirty="0" smtClean="0">
                <a:solidFill>
                  <a:schemeClr val="bg1"/>
                </a:solidFill>
              </a:rPr>
              <a:t>es R2=</a:t>
            </a:r>
            <a:r>
              <a:rPr lang="es-VE" sz="2800" b="1" dirty="0" err="1" smtClean="0">
                <a:solidFill>
                  <a:schemeClr val="bg1"/>
                </a:solidFill>
              </a:rPr>
              <a:t>cor</a:t>
            </a:r>
            <a:r>
              <a:rPr lang="es-VE" sz="2800" b="1" dirty="0" smtClean="0">
                <a:solidFill>
                  <a:schemeClr val="bg1"/>
                </a:solidFill>
              </a:rPr>
              <a:t>(</a:t>
            </a:r>
            <a:r>
              <a:rPr lang="es-VE" sz="2800" b="1" dirty="0" err="1" smtClean="0">
                <a:solidFill>
                  <a:schemeClr val="bg1"/>
                </a:solidFill>
              </a:rPr>
              <a:t>yobs,ypredt</a:t>
            </a:r>
            <a:r>
              <a:rPr lang="es-VE" sz="2800" b="1" dirty="0" smtClean="0">
                <a:solidFill>
                  <a:schemeClr val="bg1"/>
                </a:solidFill>
              </a:rPr>
              <a:t>) o</a:t>
            </a:r>
            <a:endParaRPr lang="es-VE" sz="2800" b="1" dirty="0">
              <a:solidFill>
                <a:schemeClr val="bg1"/>
              </a:solidFill>
            </a:endParaRPr>
          </a:p>
          <a:p>
            <a:r>
              <a:rPr lang="es-VE" sz="2800" b="1" dirty="0">
                <a:solidFill>
                  <a:schemeClr val="bg1"/>
                </a:solidFill>
              </a:rPr>
              <a:t>R2: 1-suma(residuos)/variabilidad </a:t>
            </a:r>
            <a:r>
              <a:rPr lang="es-VE" sz="2800" b="1" dirty="0" smtClean="0">
                <a:solidFill>
                  <a:schemeClr val="bg1"/>
                </a:solidFill>
              </a:rPr>
              <a:t>de y</a:t>
            </a:r>
            <a:r>
              <a:rPr lang="es-VE" sz="2800" b="1" dirty="0">
                <a:solidFill>
                  <a:schemeClr val="bg1"/>
                </a:solidFill>
              </a:rPr>
              <a:t>.</a:t>
            </a:r>
          </a:p>
          <a:p>
            <a:r>
              <a:rPr lang="es-VE" sz="2800" b="1" dirty="0" smtClean="0">
                <a:solidFill>
                  <a:schemeClr val="bg1"/>
                </a:solidFill>
              </a:rPr>
              <a:t>También </a:t>
            </a:r>
            <a:r>
              <a:rPr lang="es-VE" sz="2800" b="1" dirty="0">
                <a:solidFill>
                  <a:schemeClr val="bg1"/>
                </a:solidFill>
              </a:rPr>
              <a:t>R2=r2</a:t>
            </a:r>
          </a:p>
          <a:p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16008926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9412" y="372532"/>
            <a:ext cx="8534400" cy="1507067"/>
          </a:xfrm>
        </p:spPr>
        <p:txBody>
          <a:bodyPr/>
          <a:lstStyle/>
          <a:p>
            <a:r>
              <a:rPr lang="es-VE" b="1" dirty="0" smtClean="0">
                <a:solidFill>
                  <a:schemeClr val="bg1"/>
                </a:solidFill>
              </a:rPr>
              <a:t>Ejemplos</a:t>
            </a:r>
            <a:endParaRPr lang="es-VE" b="1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4212" y="1463040"/>
            <a:ext cx="8534400" cy="4541520"/>
          </a:xfrm>
        </p:spPr>
        <p:txBody>
          <a:bodyPr>
            <a:normAutofit/>
          </a:bodyPr>
          <a:lstStyle/>
          <a:p>
            <a:r>
              <a:rPr lang="es-VE" sz="3200" b="1" dirty="0">
                <a:solidFill>
                  <a:schemeClr val="bg1"/>
                </a:solidFill>
              </a:rPr>
              <a:t>Ejemplos de variables correlacionadas: 1) peso y estatura, 2)gastos y salarios 3)horas de estudio y calificaciones. ejemplo de variables no correlacionadas: 1)género y notas estudiantiles, 2)estatura y día de la semana, 3) temperatura y edad.</a:t>
            </a:r>
          </a:p>
          <a:p>
            <a:endParaRPr lang="es-VE" sz="2800" dirty="0"/>
          </a:p>
        </p:txBody>
      </p:sp>
    </p:spTree>
    <p:extLst>
      <p:ext uri="{BB962C8B-B14F-4D97-AF65-F5344CB8AC3E}">
        <p14:creationId xmlns:p14="http://schemas.microsoft.com/office/powerpoint/2010/main" val="2006736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1270001"/>
          </a:xfrm>
        </p:spPr>
        <p:txBody>
          <a:bodyPr>
            <a:normAutofit fontScale="90000"/>
          </a:bodyPr>
          <a:lstStyle/>
          <a:p>
            <a:r>
              <a:rPr lang="es-VE" sz="4000" b="1" dirty="0" smtClean="0">
                <a:solidFill>
                  <a:schemeClr val="bg1"/>
                </a:solidFill>
              </a:rPr>
              <a:t>Mas sobre el coeficiente de </a:t>
            </a:r>
            <a:r>
              <a:rPr lang="es-VE" sz="4000" b="1" dirty="0" err="1" smtClean="0">
                <a:solidFill>
                  <a:schemeClr val="bg1"/>
                </a:solidFill>
              </a:rPr>
              <a:t>correlacion</a:t>
            </a:r>
            <a:endParaRPr lang="es-VE" sz="40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2" y="2159000"/>
            <a:ext cx="9496108" cy="4699000"/>
          </a:xfrm>
        </p:spPr>
        <p:txBody>
          <a:bodyPr>
            <a:noAutofit/>
          </a:bodyPr>
          <a:lstStyle/>
          <a:p>
            <a:r>
              <a:rPr lang="es-VE" sz="3200" b="1" dirty="0">
                <a:solidFill>
                  <a:schemeClr val="bg1"/>
                </a:solidFill>
              </a:rPr>
              <a:t>Se considera que dos variables cuantitativas están correlacionadas cuando los valores de una de ellas varían sistemáticamente con respecto a los valores homónimos de la otra: si tenemos dos variables (A y B) existe correlación entre ellas si al disminuir los valores de A lo hacen también los de B y viceversa. </a:t>
            </a:r>
          </a:p>
        </p:txBody>
      </p:sp>
    </p:spTree>
    <p:extLst>
      <p:ext uri="{BB962C8B-B14F-4D97-AF65-F5344CB8AC3E}">
        <p14:creationId xmlns:p14="http://schemas.microsoft.com/office/powerpoint/2010/main" val="21672473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205739"/>
            <a:ext cx="8001000" cy="1325881"/>
          </a:xfrm>
        </p:spPr>
        <p:txBody>
          <a:bodyPr>
            <a:normAutofit/>
          </a:bodyPr>
          <a:lstStyle/>
          <a:p>
            <a:r>
              <a:rPr lang="es-VE" sz="3200" b="1" dirty="0" err="1" smtClean="0">
                <a:solidFill>
                  <a:schemeClr val="bg1"/>
                </a:solidFill>
              </a:rPr>
              <a:t>Interpretacion</a:t>
            </a:r>
            <a:r>
              <a:rPr lang="es-VE" sz="3200" b="1" dirty="0" smtClean="0">
                <a:solidFill>
                  <a:schemeClr val="bg1"/>
                </a:solidFill>
              </a:rPr>
              <a:t> del coeficiente de </a:t>
            </a:r>
            <a:r>
              <a:rPr lang="es-VE" sz="3200" b="1" dirty="0" err="1" smtClean="0">
                <a:solidFill>
                  <a:schemeClr val="bg1"/>
                </a:solidFill>
              </a:rPr>
              <a:t>correlacion</a:t>
            </a:r>
            <a:endParaRPr lang="es-VE" sz="32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2" y="1828801"/>
            <a:ext cx="8208328" cy="3962400"/>
          </a:xfrm>
        </p:spPr>
        <p:txBody>
          <a:bodyPr>
            <a:noAutofit/>
          </a:bodyPr>
          <a:lstStyle/>
          <a:p>
            <a:r>
              <a:rPr lang="es-VE" sz="2800" b="1" dirty="0">
                <a:solidFill>
                  <a:schemeClr val="bg1"/>
                </a:solidFill>
              </a:rPr>
              <a:t>Si </a:t>
            </a:r>
            <a:r>
              <a:rPr lang="es-VE" sz="2800" b="1" i="1" dirty="0">
                <a:solidFill>
                  <a:schemeClr val="bg1"/>
                </a:solidFill>
              </a:rPr>
              <a:t>r</a:t>
            </a:r>
            <a:r>
              <a:rPr lang="es-VE" sz="2800" b="1" dirty="0">
                <a:solidFill>
                  <a:schemeClr val="bg1"/>
                </a:solidFill>
              </a:rPr>
              <a:t> = 1, existe una correlación positiva perfecta. El índice indica una dependencia total entre las dos variables denominada </a:t>
            </a:r>
            <a:r>
              <a:rPr lang="es-VE" sz="2800" b="1" i="1" dirty="0">
                <a:solidFill>
                  <a:schemeClr val="bg1"/>
                </a:solidFill>
              </a:rPr>
              <a:t>relación directa</a:t>
            </a:r>
            <a:r>
              <a:rPr lang="es-VE" sz="2800" b="1" dirty="0">
                <a:solidFill>
                  <a:schemeClr val="bg1"/>
                </a:solidFill>
              </a:rPr>
              <a:t>: cuando una de ellas aumenta, la otra también lo hace en proporción constante.</a:t>
            </a:r>
          </a:p>
          <a:p>
            <a:r>
              <a:rPr lang="es-VE" sz="2800" b="1" dirty="0">
                <a:solidFill>
                  <a:schemeClr val="bg1"/>
                </a:solidFill>
              </a:rPr>
              <a:t>Si 0 &lt; </a:t>
            </a:r>
            <a:r>
              <a:rPr lang="es-VE" sz="2800" b="1" i="1" dirty="0">
                <a:solidFill>
                  <a:schemeClr val="bg1"/>
                </a:solidFill>
              </a:rPr>
              <a:t>r</a:t>
            </a:r>
            <a:r>
              <a:rPr lang="es-VE" sz="2800" b="1" dirty="0">
                <a:solidFill>
                  <a:schemeClr val="bg1"/>
                </a:solidFill>
              </a:rPr>
              <a:t> &lt; 1, existe una correlación positiva.</a:t>
            </a:r>
          </a:p>
          <a:p>
            <a:r>
              <a:rPr lang="es-VE" sz="2800" dirty="0" smtClean="0">
                <a:solidFill>
                  <a:schemeClr val="bg1"/>
                </a:solidFill>
              </a:rPr>
              <a:t>.</a:t>
            </a:r>
            <a:endParaRPr lang="es-VE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0058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594359"/>
            <a:ext cx="8001000" cy="1280161"/>
          </a:xfrm>
        </p:spPr>
        <p:txBody>
          <a:bodyPr>
            <a:normAutofit/>
          </a:bodyPr>
          <a:lstStyle/>
          <a:p>
            <a:r>
              <a:rPr lang="es-VE" sz="3200" b="1" dirty="0" err="1" smtClean="0">
                <a:solidFill>
                  <a:schemeClr val="bg1"/>
                </a:solidFill>
              </a:rPr>
              <a:t>Interpretacion</a:t>
            </a:r>
            <a:r>
              <a:rPr lang="es-VE" sz="3200" b="1" dirty="0" smtClean="0">
                <a:solidFill>
                  <a:schemeClr val="bg1"/>
                </a:solidFill>
              </a:rPr>
              <a:t> </a:t>
            </a:r>
            <a:r>
              <a:rPr lang="es-VE" sz="3200" b="1" dirty="0">
                <a:solidFill>
                  <a:schemeClr val="bg1"/>
                </a:solidFill>
              </a:rPr>
              <a:t>del coeficiente de </a:t>
            </a:r>
            <a:r>
              <a:rPr lang="es-VE" sz="3200" b="1" dirty="0" err="1">
                <a:solidFill>
                  <a:schemeClr val="bg1"/>
                </a:solidFill>
              </a:rPr>
              <a:t>correlacion</a:t>
            </a:r>
            <a:endParaRPr lang="es-VE" sz="3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2" y="2057401"/>
            <a:ext cx="8688388" cy="3733800"/>
          </a:xfrm>
        </p:spPr>
        <p:txBody>
          <a:bodyPr>
            <a:normAutofit/>
          </a:bodyPr>
          <a:lstStyle/>
          <a:p>
            <a:r>
              <a:rPr lang="es-VE" sz="2800" b="1" dirty="0">
                <a:solidFill>
                  <a:schemeClr val="bg1"/>
                </a:solidFill>
              </a:rPr>
              <a:t>Si </a:t>
            </a:r>
            <a:r>
              <a:rPr lang="es-VE" sz="2800" b="1" i="1" dirty="0">
                <a:solidFill>
                  <a:schemeClr val="bg1"/>
                </a:solidFill>
              </a:rPr>
              <a:t>r</a:t>
            </a:r>
            <a:r>
              <a:rPr lang="es-VE" sz="2800" b="1" dirty="0">
                <a:solidFill>
                  <a:schemeClr val="bg1"/>
                </a:solidFill>
              </a:rPr>
              <a:t> = 0, no existe relación lineal</a:t>
            </a:r>
            <a:r>
              <a:rPr lang="es-VE" sz="2800" b="1" dirty="0" smtClean="0">
                <a:solidFill>
                  <a:schemeClr val="bg1"/>
                </a:solidFill>
              </a:rPr>
              <a:t>..</a:t>
            </a:r>
            <a:endParaRPr lang="es-VE" sz="2800" b="1" dirty="0">
              <a:solidFill>
                <a:schemeClr val="bg1"/>
              </a:solidFill>
            </a:endParaRPr>
          </a:p>
          <a:p>
            <a:r>
              <a:rPr lang="es-VE" sz="2800" b="1" dirty="0">
                <a:solidFill>
                  <a:schemeClr val="bg1"/>
                </a:solidFill>
              </a:rPr>
              <a:t>Si -1 &lt; </a:t>
            </a:r>
            <a:r>
              <a:rPr lang="es-VE" sz="2800" b="1" i="1" dirty="0">
                <a:solidFill>
                  <a:schemeClr val="bg1"/>
                </a:solidFill>
              </a:rPr>
              <a:t>r</a:t>
            </a:r>
            <a:r>
              <a:rPr lang="es-VE" sz="2800" b="1" dirty="0">
                <a:solidFill>
                  <a:schemeClr val="bg1"/>
                </a:solidFill>
              </a:rPr>
              <a:t> &lt; 0, existe una correlación negativa.</a:t>
            </a:r>
          </a:p>
          <a:p>
            <a:r>
              <a:rPr lang="es-VE" sz="2800" b="1" dirty="0">
                <a:solidFill>
                  <a:schemeClr val="bg1"/>
                </a:solidFill>
              </a:rPr>
              <a:t>Si </a:t>
            </a:r>
            <a:r>
              <a:rPr lang="es-VE" sz="2800" b="1" i="1" dirty="0">
                <a:solidFill>
                  <a:schemeClr val="bg1"/>
                </a:solidFill>
              </a:rPr>
              <a:t>r</a:t>
            </a:r>
            <a:r>
              <a:rPr lang="es-VE" sz="2800" b="1" dirty="0">
                <a:solidFill>
                  <a:schemeClr val="bg1"/>
                </a:solidFill>
              </a:rPr>
              <a:t> = -1, existe una correlación negativa perfecta. El índice indica una dependencia total entre las dos variables llamada </a:t>
            </a:r>
            <a:r>
              <a:rPr lang="es-VE" sz="2800" b="1" i="1" dirty="0">
                <a:solidFill>
                  <a:schemeClr val="bg1"/>
                </a:solidFill>
              </a:rPr>
              <a:t>relación inversa</a:t>
            </a:r>
            <a:r>
              <a:rPr lang="es-VE" sz="2800" b="1" dirty="0">
                <a:solidFill>
                  <a:schemeClr val="bg1"/>
                </a:solidFill>
              </a:rPr>
              <a:t>: cuando una de ellas aumenta, la otra disminuye en proporción constante</a:t>
            </a:r>
          </a:p>
        </p:txBody>
      </p:sp>
    </p:spTree>
    <p:extLst>
      <p:ext uri="{BB962C8B-B14F-4D97-AF65-F5344CB8AC3E}">
        <p14:creationId xmlns:p14="http://schemas.microsoft.com/office/powerpoint/2010/main" val="15929569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1193801"/>
          </a:xfrm>
        </p:spPr>
        <p:txBody>
          <a:bodyPr/>
          <a:lstStyle/>
          <a:p>
            <a:r>
              <a:rPr lang="es-VE" dirty="0" smtClean="0"/>
              <a:t>TAREA #2</a:t>
            </a:r>
            <a:endParaRPr lang="es-VE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2" y="1879600"/>
            <a:ext cx="6400800" cy="4571999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s-VE" dirty="0" smtClean="0"/>
              <a:t>Considere los siguientes datos</a:t>
            </a:r>
          </a:p>
          <a:p>
            <a:r>
              <a:rPr lang="es-ES" sz="2400" dirty="0" smtClean="0">
                <a:latin typeface="Bookman Old Style" pitchFamily="18" charset="0"/>
              </a:rPr>
              <a:t>x1=c(2.1,1.1,0.9,1.6,6.2,2.3,1.8,1.0,8.9,2.4,1.2,4.7,3.5,2.9,1.4</a:t>
            </a:r>
            <a:r>
              <a:rPr lang="es-ES" sz="2400" dirty="0">
                <a:latin typeface="Bookman Old Style" pitchFamily="18" charset="0"/>
              </a:rPr>
              <a:t>)</a:t>
            </a:r>
          </a:p>
          <a:p>
            <a:r>
              <a:rPr lang="es-ES" sz="2400" dirty="0" smtClean="0">
                <a:latin typeface="Bookman Old Style" pitchFamily="18" charset="0"/>
              </a:rPr>
              <a:t>x2=c(3,4,5,4,4,3,6,5,3,2,4,3,2,3,4</a:t>
            </a:r>
            <a:r>
              <a:rPr lang="es-ES" sz="2400" dirty="0">
                <a:latin typeface="Bookman Old Style" pitchFamily="18" charset="0"/>
              </a:rPr>
              <a:t>)</a:t>
            </a:r>
          </a:p>
          <a:p>
            <a:r>
              <a:rPr lang="es-ES" sz="2400" dirty="0" smtClean="0">
                <a:latin typeface="Bookman Old Style" pitchFamily="18" charset="0"/>
              </a:rPr>
              <a:t>y=c(0.43,0.31,0.32,0.46,1.25,0.44,0.52,0.29,1.29,0.35,0.35,0.78,0.43,0.47,0.38)</a:t>
            </a:r>
          </a:p>
          <a:p>
            <a:r>
              <a:rPr lang="es-ES" sz="2400" dirty="0" smtClean="0">
                <a:latin typeface="Bookman Old Style" pitchFamily="18" charset="0"/>
              </a:rPr>
              <a:t>X1:ingreso mensual de una </a:t>
            </a:r>
            <a:r>
              <a:rPr lang="es-ES" sz="2400" dirty="0" err="1" smtClean="0">
                <a:latin typeface="Bookman Old Style" pitchFamily="18" charset="0"/>
              </a:rPr>
              <a:t>flia</a:t>
            </a:r>
            <a:endParaRPr lang="es-ES" sz="2400" dirty="0" smtClean="0">
              <a:latin typeface="Bookman Old Style" pitchFamily="18" charset="0"/>
            </a:endParaRPr>
          </a:p>
          <a:p>
            <a:r>
              <a:rPr lang="es-ES" sz="2400" dirty="0" smtClean="0">
                <a:latin typeface="Bookman Old Style" pitchFamily="18" charset="0"/>
              </a:rPr>
              <a:t>X2:numero de miembros de la familia</a:t>
            </a:r>
          </a:p>
          <a:p>
            <a:r>
              <a:rPr lang="es-ES" sz="2400" dirty="0" smtClean="0">
                <a:latin typeface="Bookman Old Style" pitchFamily="18" charset="0"/>
              </a:rPr>
              <a:t>Y:gasto mensual de la </a:t>
            </a:r>
            <a:r>
              <a:rPr lang="es-ES" sz="2400" dirty="0" err="1" smtClean="0">
                <a:latin typeface="Bookman Old Style" pitchFamily="18" charset="0"/>
              </a:rPr>
              <a:t>flia</a:t>
            </a:r>
            <a:endParaRPr lang="es-ES" sz="2400" dirty="0">
              <a:latin typeface="Bookman Old Style" pitchFamily="18" charset="0"/>
            </a:endParaRPr>
          </a:p>
          <a:p>
            <a:pPr marL="457200" indent="-457200">
              <a:buAutoNum type="arabicPeriod"/>
            </a:pP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1746083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406400"/>
            <a:ext cx="8001000" cy="914400"/>
          </a:xfrm>
        </p:spPr>
        <p:txBody>
          <a:bodyPr/>
          <a:lstStyle/>
          <a:p>
            <a:r>
              <a:rPr lang="es-VE" dirty="0" err="1" smtClean="0">
                <a:solidFill>
                  <a:schemeClr val="bg1"/>
                </a:solidFill>
              </a:rPr>
              <a:t>TAREa</a:t>
            </a:r>
            <a:r>
              <a:rPr lang="es-VE" dirty="0" smtClean="0">
                <a:solidFill>
                  <a:schemeClr val="bg1"/>
                </a:solidFill>
              </a:rPr>
              <a:t> –para el 8-7-2019</a:t>
            </a:r>
            <a:endParaRPr lang="es-VE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2" y="1549400"/>
            <a:ext cx="9628188" cy="4927599"/>
          </a:xfrm>
        </p:spPr>
        <p:txBody>
          <a:bodyPr>
            <a:normAutofit/>
          </a:bodyPr>
          <a:lstStyle/>
          <a:p>
            <a:r>
              <a:rPr lang="es-VE" dirty="0" smtClean="0">
                <a:solidFill>
                  <a:schemeClr val="bg1"/>
                </a:solidFill>
              </a:rPr>
              <a:t>Análisis de 2 variables de la base de datos </a:t>
            </a:r>
            <a:r>
              <a:rPr lang="es-VE" dirty="0" err="1" smtClean="0">
                <a:solidFill>
                  <a:schemeClr val="bg1"/>
                </a:solidFill>
              </a:rPr>
              <a:t>mtcars</a:t>
            </a:r>
            <a:endParaRPr lang="es-VE" dirty="0" smtClean="0">
              <a:solidFill>
                <a:schemeClr val="bg1"/>
              </a:solidFill>
            </a:endParaRPr>
          </a:p>
          <a:p>
            <a:r>
              <a:rPr lang="es-VE" dirty="0" smtClean="0">
                <a:solidFill>
                  <a:schemeClr val="bg1"/>
                </a:solidFill>
              </a:rPr>
              <a:t>SE </a:t>
            </a:r>
            <a:r>
              <a:rPr lang="es-VE" dirty="0" smtClean="0">
                <a:solidFill>
                  <a:schemeClr val="bg1"/>
                </a:solidFill>
              </a:rPr>
              <a:t>PIDE:</a:t>
            </a:r>
          </a:p>
          <a:p>
            <a:r>
              <a:rPr lang="es-VE" dirty="0" smtClean="0">
                <a:solidFill>
                  <a:schemeClr val="bg1"/>
                </a:solidFill>
              </a:rPr>
              <a:t>1)Seleccionar una muestra aleatoria de n=10</a:t>
            </a:r>
            <a:endParaRPr lang="es-VE" dirty="0" smtClean="0">
              <a:solidFill>
                <a:schemeClr val="bg1"/>
              </a:solidFill>
            </a:endParaRPr>
          </a:p>
          <a:p>
            <a:r>
              <a:rPr lang="es-VE" dirty="0" smtClean="0">
                <a:solidFill>
                  <a:schemeClr val="bg1"/>
                </a:solidFill>
              </a:rPr>
              <a:t>2)</a:t>
            </a:r>
            <a:r>
              <a:rPr lang="es-VE" dirty="0" err="1" smtClean="0">
                <a:solidFill>
                  <a:schemeClr val="bg1"/>
                </a:solidFill>
              </a:rPr>
              <a:t>Calculos</a:t>
            </a:r>
            <a:r>
              <a:rPr lang="es-VE" dirty="0" smtClean="0">
                <a:solidFill>
                  <a:schemeClr val="bg1"/>
                </a:solidFill>
              </a:rPr>
              <a:t> de a y b </a:t>
            </a:r>
          </a:p>
          <a:p>
            <a:r>
              <a:rPr lang="es-VE" dirty="0" smtClean="0">
                <a:solidFill>
                  <a:schemeClr val="bg1"/>
                </a:solidFill>
              </a:rPr>
              <a:t>3) la REGRESION </a:t>
            </a:r>
            <a:r>
              <a:rPr lang="es-VE" dirty="0" smtClean="0">
                <a:solidFill>
                  <a:schemeClr val="bg1"/>
                </a:solidFill>
              </a:rPr>
              <a:t>LINEAL DE Y EN FUNCION DE X1</a:t>
            </a:r>
          </a:p>
          <a:p>
            <a:r>
              <a:rPr lang="es-VE" dirty="0" smtClean="0">
                <a:solidFill>
                  <a:schemeClr val="bg1"/>
                </a:solidFill>
              </a:rPr>
              <a:t>4)Diagrama </a:t>
            </a:r>
            <a:r>
              <a:rPr lang="es-VE" dirty="0" smtClean="0">
                <a:solidFill>
                  <a:schemeClr val="bg1"/>
                </a:solidFill>
              </a:rPr>
              <a:t>de dispersión, parámetros</a:t>
            </a:r>
            <a:r>
              <a:rPr lang="es-VE" dirty="0" smtClean="0">
                <a:solidFill>
                  <a:schemeClr val="bg1"/>
                </a:solidFill>
              </a:rPr>
              <a:t>, </a:t>
            </a:r>
            <a:r>
              <a:rPr lang="es-VE" dirty="0" err="1" smtClean="0">
                <a:solidFill>
                  <a:schemeClr val="bg1"/>
                </a:solidFill>
              </a:rPr>
              <a:t>gtafica</a:t>
            </a:r>
            <a:endParaRPr lang="es-VE" dirty="0" smtClean="0">
              <a:solidFill>
                <a:schemeClr val="bg1"/>
              </a:solidFill>
            </a:endParaRPr>
          </a:p>
          <a:p>
            <a:r>
              <a:rPr lang="es-VE" dirty="0" smtClean="0">
                <a:solidFill>
                  <a:schemeClr val="bg1"/>
                </a:solidFill>
              </a:rPr>
              <a:t>5)</a:t>
            </a:r>
            <a:r>
              <a:rPr lang="es-VE" dirty="0" smtClean="0">
                <a:solidFill>
                  <a:schemeClr val="bg1"/>
                </a:solidFill>
              </a:rPr>
              <a:t> </a:t>
            </a:r>
            <a:r>
              <a:rPr lang="es-VE" dirty="0">
                <a:solidFill>
                  <a:schemeClr val="bg1"/>
                </a:solidFill>
              </a:rPr>
              <a:t>I</a:t>
            </a:r>
            <a:r>
              <a:rPr lang="es-VE" dirty="0" smtClean="0">
                <a:solidFill>
                  <a:schemeClr val="bg1"/>
                </a:solidFill>
              </a:rPr>
              <a:t>nterpretación </a:t>
            </a:r>
            <a:r>
              <a:rPr lang="es-VE" dirty="0" smtClean="0">
                <a:solidFill>
                  <a:schemeClr val="bg1"/>
                </a:solidFill>
              </a:rPr>
              <a:t>de coeficientes,</a:t>
            </a:r>
          </a:p>
          <a:p>
            <a:r>
              <a:rPr lang="es-VE" dirty="0" smtClean="0">
                <a:solidFill>
                  <a:schemeClr val="bg1"/>
                </a:solidFill>
              </a:rPr>
              <a:t>6)Interpretación </a:t>
            </a:r>
            <a:r>
              <a:rPr lang="es-VE" dirty="0" smtClean="0">
                <a:solidFill>
                  <a:schemeClr val="bg1"/>
                </a:solidFill>
              </a:rPr>
              <a:t>de r y R2. </a:t>
            </a:r>
            <a:endParaRPr lang="es-VE" dirty="0" smtClean="0">
              <a:solidFill>
                <a:schemeClr val="bg1"/>
              </a:solidFill>
            </a:endParaRPr>
          </a:p>
          <a:p>
            <a:r>
              <a:rPr lang="es-VE" dirty="0" smtClean="0">
                <a:solidFill>
                  <a:schemeClr val="bg1"/>
                </a:solidFill>
              </a:rPr>
              <a:t>7)</a:t>
            </a:r>
            <a:r>
              <a:rPr lang="es-VE" dirty="0">
                <a:solidFill>
                  <a:schemeClr val="bg1"/>
                </a:solidFill>
              </a:rPr>
              <a:t>C</a:t>
            </a:r>
            <a:r>
              <a:rPr lang="es-VE" dirty="0" smtClean="0">
                <a:solidFill>
                  <a:schemeClr val="bg1"/>
                </a:solidFill>
              </a:rPr>
              <a:t>onclusiones</a:t>
            </a:r>
            <a:endParaRPr lang="es-VE" dirty="0" smtClean="0">
              <a:solidFill>
                <a:schemeClr val="bg1"/>
              </a:solidFill>
            </a:endParaRPr>
          </a:p>
          <a:p>
            <a:endParaRPr lang="es-VE" dirty="0"/>
          </a:p>
          <a:p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7992349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3272052"/>
          </a:xfrm>
        </p:spPr>
        <p:txBody>
          <a:bodyPr>
            <a:normAutofit fontScale="90000"/>
          </a:bodyPr>
          <a:lstStyle/>
          <a:p>
            <a:r>
              <a:rPr lang="es-VE" dirty="0" smtClean="0"/>
              <a:t/>
            </a:r>
            <a:br>
              <a:rPr lang="es-VE" dirty="0" smtClean="0"/>
            </a:br>
            <a:r>
              <a:rPr lang="es-VE" dirty="0"/>
              <a:t/>
            </a:r>
            <a:br>
              <a:rPr lang="es-VE" dirty="0"/>
            </a:br>
            <a:r>
              <a:rPr lang="es-VE" dirty="0" smtClean="0"/>
              <a:t/>
            </a:r>
            <a:br>
              <a:rPr lang="es-VE" dirty="0" smtClean="0"/>
            </a:br>
            <a:r>
              <a:rPr lang="es-VE" dirty="0"/>
              <a:t/>
            </a:r>
            <a:br>
              <a:rPr lang="es-VE" dirty="0"/>
            </a:br>
            <a:r>
              <a:rPr lang="es-VE" dirty="0" smtClean="0"/>
              <a:t/>
            </a:r>
            <a:br>
              <a:rPr lang="es-VE" dirty="0" smtClean="0"/>
            </a:br>
            <a:endParaRPr lang="es-VE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33414" y="5243223"/>
            <a:ext cx="7046625" cy="3609109"/>
          </a:xfrm>
        </p:spPr>
        <p:txBody>
          <a:bodyPr/>
          <a:lstStyle/>
          <a:p>
            <a:endParaRPr lang="es-VE" dirty="0"/>
          </a:p>
        </p:txBody>
      </p:sp>
      <p:sp>
        <p:nvSpPr>
          <p:cNvPr id="4" name="Rectángulo 3"/>
          <p:cNvSpPr/>
          <p:nvPr/>
        </p:nvSpPr>
        <p:spPr>
          <a:xfrm>
            <a:off x="1310185" y="3105835"/>
            <a:ext cx="952613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VE" sz="4000" dirty="0">
                <a:solidFill>
                  <a:srgbClr val="FF0000"/>
                </a:solidFill>
              </a:rPr>
              <a:t>Fue un placer trabajar con </a:t>
            </a:r>
            <a:r>
              <a:rPr lang="es-VE" sz="4000" dirty="0" err="1" smtClean="0">
                <a:solidFill>
                  <a:srgbClr val="FF0000"/>
                </a:solidFill>
              </a:rPr>
              <a:t>uds</a:t>
            </a:r>
            <a:endParaRPr lang="es-VE" sz="4000" dirty="0" smtClean="0">
              <a:solidFill>
                <a:srgbClr val="FF0000"/>
              </a:solidFill>
            </a:endParaRPr>
          </a:p>
          <a:p>
            <a:r>
              <a:rPr lang="es-VE" sz="4000" dirty="0" smtClean="0">
                <a:solidFill>
                  <a:srgbClr val="FF0000"/>
                </a:solidFill>
              </a:rPr>
              <a:t>GRACIAS POR SU ATENCION</a:t>
            </a:r>
            <a:r>
              <a:rPr lang="es-VE" dirty="0" smtClean="0">
                <a:solidFill>
                  <a:srgbClr val="FF0000"/>
                </a:solidFill>
              </a:rPr>
              <a:t>. </a:t>
            </a:r>
            <a:r>
              <a:rPr lang="es-VE" dirty="0">
                <a:solidFill>
                  <a:srgbClr val="FF0000"/>
                </a:solidFill>
              </a:rPr>
              <a:t/>
            </a:r>
            <a:br>
              <a:rPr lang="es-VE" dirty="0">
                <a:solidFill>
                  <a:srgbClr val="FF0000"/>
                </a:solidFill>
              </a:rPr>
            </a:br>
            <a:endParaRPr lang="es-V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361858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14715</TotalTime>
  <Words>1088</Words>
  <Application>Microsoft Office PowerPoint</Application>
  <PresentationFormat>Panorámica</PresentationFormat>
  <Paragraphs>224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1" baseType="lpstr">
      <vt:lpstr>Adobe Gothic Std B</vt:lpstr>
      <vt:lpstr>Arial</vt:lpstr>
      <vt:lpstr>Bookman Old Style</vt:lpstr>
      <vt:lpstr>Calibri</vt:lpstr>
      <vt:lpstr>Century Gothic</vt:lpstr>
      <vt:lpstr>inherit</vt:lpstr>
      <vt:lpstr>Lucida Console</vt:lpstr>
      <vt:lpstr>Wingdings 3</vt:lpstr>
      <vt:lpstr>Sector</vt:lpstr>
      <vt:lpstr>Presentación de PowerPoint</vt:lpstr>
      <vt:lpstr>Presentación de PowerPoint</vt:lpstr>
      <vt:lpstr>Presentación de PowerPoint</vt:lpstr>
      <vt:lpstr>DIFERENTES TIPOS DE REGRESION</vt:lpstr>
      <vt:lpstr>Presentación de PowerPoint</vt:lpstr>
      <vt:lpstr>Presentación de PowerPoint</vt:lpstr>
      <vt:lpstr>Ejemplo2: Modelo cuadrático como regresión multiple  y=a0+a1x+a2x^2+e </vt:lpstr>
      <vt:lpstr>Presentación de PowerPoint</vt:lpstr>
      <vt:lpstr>Presentación de PowerPoint</vt:lpstr>
      <vt:lpstr>Presentación de PowerPoint</vt:lpstr>
      <vt:lpstr>Presentación de PowerPoint</vt:lpstr>
      <vt:lpstr>DETALLES DE LA REGRESION LINEAL SIMPLE</vt:lpstr>
      <vt:lpstr>Presentación de PowerPoint</vt:lpstr>
      <vt:lpstr>CALCULO DE LOS PARAMETROS DEL MODELO y=a+bx </vt:lpstr>
      <vt:lpstr>Metodo de los minimos cuadrados</vt:lpstr>
      <vt:lpstr>Calculos</vt:lpstr>
      <vt:lpstr>Evaluacion del modelo – el error cuadrado medio (rmse)</vt:lpstr>
      <vt:lpstr>Ejemplo de calculo de rmse</vt:lpstr>
      <vt:lpstr>Variacion explicada por el modelo (r2)</vt:lpstr>
      <vt:lpstr>Dibujo de la línea de regresión</vt:lpstr>
      <vt:lpstr>Resumen de los cálculos en r</vt:lpstr>
      <vt:lpstr>INTERPRETACION DE LOS COEFICIENTES DE REGRESION</vt:lpstr>
      <vt:lpstr>INTERPRETACION DE b</vt:lpstr>
      <vt:lpstr>INTERPRETACION DE r y  r^2</vt:lpstr>
      <vt:lpstr>INTERPRETACION DE R2</vt:lpstr>
      <vt:lpstr>Ejemplos</vt:lpstr>
      <vt:lpstr>Mas sobre el coeficiente de correlacion</vt:lpstr>
      <vt:lpstr>Interpretacion del coeficiente de correlacion</vt:lpstr>
      <vt:lpstr>Interpretacion del coeficiente de correlacion</vt:lpstr>
      <vt:lpstr>TAREA #2</vt:lpstr>
      <vt:lpstr>TAREa –para el 8-7-2019</vt:lpstr>
      <vt:lpstr>  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Elias</dc:creator>
  <cp:lastModifiedBy>Jesus Suniaga Q.</cp:lastModifiedBy>
  <cp:revision>211</cp:revision>
  <dcterms:created xsi:type="dcterms:W3CDTF">2018-02-20T14:24:11Z</dcterms:created>
  <dcterms:modified xsi:type="dcterms:W3CDTF">2019-07-01T05:39:09Z</dcterms:modified>
</cp:coreProperties>
</file>